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</p:sldMasterIdLst>
  <p:notesMasterIdLst>
    <p:notesMasterId r:id="rId45"/>
  </p:notesMasterIdLst>
  <p:handoutMasterIdLst>
    <p:handoutMasterId r:id="rId46"/>
  </p:handoutMasterIdLst>
  <p:sldIdLst>
    <p:sldId id="752" r:id="rId2"/>
    <p:sldId id="653" r:id="rId3"/>
    <p:sldId id="751" r:id="rId4"/>
    <p:sldId id="761" r:id="rId5"/>
    <p:sldId id="759" r:id="rId6"/>
    <p:sldId id="780" r:id="rId7"/>
    <p:sldId id="762" r:id="rId8"/>
    <p:sldId id="802" r:id="rId9"/>
    <p:sldId id="803" r:id="rId10"/>
    <p:sldId id="744" r:id="rId11"/>
    <p:sldId id="754" r:id="rId12"/>
    <p:sldId id="771" r:id="rId13"/>
    <p:sldId id="777" r:id="rId14"/>
    <p:sldId id="760" r:id="rId15"/>
    <p:sldId id="708" r:id="rId16"/>
    <p:sldId id="815" r:id="rId17"/>
    <p:sldId id="788" r:id="rId18"/>
    <p:sldId id="806" r:id="rId19"/>
    <p:sldId id="808" r:id="rId20"/>
    <p:sldId id="807" r:id="rId21"/>
    <p:sldId id="710" r:id="rId22"/>
    <p:sldId id="770" r:id="rId23"/>
    <p:sldId id="810" r:id="rId24"/>
    <p:sldId id="805" r:id="rId25"/>
    <p:sldId id="809" r:id="rId26"/>
    <p:sldId id="753" r:id="rId27"/>
    <p:sldId id="813" r:id="rId28"/>
    <p:sldId id="820" r:id="rId29"/>
    <p:sldId id="816" r:id="rId30"/>
    <p:sldId id="817" r:id="rId31"/>
    <p:sldId id="818" r:id="rId32"/>
    <p:sldId id="800" r:id="rId33"/>
    <p:sldId id="801" r:id="rId34"/>
    <p:sldId id="821" r:id="rId35"/>
    <p:sldId id="822" r:id="rId36"/>
    <p:sldId id="823" r:id="rId37"/>
    <p:sldId id="824" r:id="rId38"/>
    <p:sldId id="792" r:id="rId39"/>
    <p:sldId id="793" r:id="rId40"/>
    <p:sldId id="779" r:id="rId41"/>
    <p:sldId id="811" r:id="rId42"/>
    <p:sldId id="814" r:id="rId43"/>
    <p:sldId id="812" r:id="rId44"/>
  </p:sldIdLst>
  <p:sldSz cx="9144000" cy="6858000" type="screen4x3"/>
  <p:notesSz cx="6726238" cy="9713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FF3300"/>
    <a:srgbClr val="339966"/>
    <a:srgbClr val="008000"/>
    <a:srgbClr val="009900"/>
    <a:srgbClr val="0804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9879" autoAdjust="0"/>
  </p:normalViewPr>
  <p:slideViewPr>
    <p:cSldViewPr>
      <p:cViewPr varScale="1">
        <p:scale>
          <a:sx n="97" d="100"/>
          <a:sy n="97" d="100"/>
        </p:scale>
        <p:origin x="-98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2257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70" y="-9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20AB747-BFF5-45CF-8915-BE968E1BD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75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A76EC1E-BF08-4C0C-8B88-87B190097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17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pl-PL" smtClean="0">
                <a:solidFill>
                  <a:srgbClr val="FFFFFF"/>
                </a:solidFill>
              </a:rPr>
              <a:t>(c) 1999. Tralvex Yeap. All Rights Reserved</a:t>
            </a:r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21D05F94-052C-4273-86E4-991991B7EBF2}" type="slidenum">
              <a:rPr lang="en-US" altLang="pl-PL" smtClean="0">
                <a:solidFill>
                  <a:srgbClr val="000000"/>
                </a:solidFill>
                <a:latin typeface="Arial Unicode MS" pitchFamily="34" charset="-128"/>
              </a:rPr>
              <a:pPr algn="r">
                <a:spcBef>
                  <a:spcPct val="0"/>
                </a:spcBef>
              </a:pPr>
              <a:t>1</a:t>
            </a:fld>
            <a:endParaRPr lang="en-US" altLang="pl-PL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ECA40F-C89E-4C1A-9A4F-BA0B209F8181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defRPr/>
              </a:pPr>
              <a:t>17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ECA40F-C89E-4C1A-9A4F-BA0B209F8181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defRPr/>
              </a:pPr>
              <a:t>18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ECA40F-C89E-4C1A-9A4F-BA0B209F8181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defRPr/>
              </a:pPr>
              <a:t>19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ECA40F-C89E-4C1A-9A4F-BA0B209F8181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defRPr/>
              </a:pPr>
              <a:t>20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240B55-EE8C-4F0A-ACA6-053F2BDB5AF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DA086B4F-8E13-49B4-9830-B972C7015BBE}" type="slidenum">
              <a:rPr lang="en-US">
                <a:solidFill>
                  <a:prstClr val="white"/>
                </a:solidFill>
              </a:rPr>
              <a:pPr>
                <a:buClr>
                  <a:srgbClr val="1F497D"/>
                </a:buClr>
                <a:defRPr/>
              </a:pPr>
              <a:t>27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74F37E-71C4-4D5A-A058-4C68F9BFA884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FC2BA6-B1DC-4E80-BE9F-62BAFAAA777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8B06D0A8-8A7F-476E-BCFE-8D55AD19E6B8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841BBC70-E620-4DE3-8ADC-07927547708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5459524C-498A-47E4-8D23-313749902989}" type="slidenum">
              <a:rPr lang="en-US" sz="1200">
                <a:solidFill>
                  <a:srgbClr val="000000"/>
                </a:solidFill>
              </a:rPr>
              <a:pPr>
                <a:buClr>
                  <a:srgbClr val="1F497D"/>
                </a:buClr>
                <a:defRPr/>
              </a:pPr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EA07A049-DB16-4266-BC7A-2235C9FE80E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B36064C0-5CA1-4B52-82DB-4B344CE0135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28663"/>
            <a:ext cx="4854575" cy="3641725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614863"/>
            <a:ext cx="4935538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1CE5EE-B6B2-46D0-A007-2DD07EF38E48}" type="slidenum">
              <a:rPr lang="pl-PL" altLang="pl-PL" smtClean="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pl-PL" altLang="pl-PL" smtClean="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DBBE42-B36E-42F6-9E06-B76A40893361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AA652F-2A6C-4E13-8AC2-65ECEA9598C6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4F90AC-7B45-48DA-BD99-B199078726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B58865-8DC3-47CD-B652-50EF107CE4A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4B3AB05-754E-463A-912F-08A5F4CD2F1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0420" name="Header Placeholder 3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solidFill>
                  <a:prstClr val="black"/>
                </a:solidFill>
              </a:rPr>
              <a:t>M.L. Anderson, Evidence for massive redeployment</a:t>
            </a:r>
          </a:p>
        </p:txBody>
      </p:sp>
      <p:sp>
        <p:nvSpPr>
          <p:cNvPr id="60421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B5A4FE1-C4CD-4039-BC71-40CE8522D881}" type="datetime1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3/23/2017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422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B195063-B802-4129-93C6-7D2A8570C4D9}" type="slidenum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5199F4-7A30-4E15-A96B-7B17D30ABC4A}" type="slidenum">
              <a:rPr lang="en-US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3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8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6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06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455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4213" y="1700213"/>
            <a:ext cx="3810000" cy="46815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700213"/>
            <a:ext cx="3810000" cy="46815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0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45" r:id="rId4"/>
    <p:sldLayoutId id="2147484047" r:id="rId5"/>
    <p:sldLayoutId id="2147484048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0"/>
        </a:spcBef>
        <a:spcAft>
          <a:spcPts val="60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ts val="0"/>
        </a:spcBef>
        <a:spcAft>
          <a:spcPts val="60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ts val="0"/>
        </a:spcBef>
        <a:spcAft>
          <a:spcPts val="30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allantlab.org/brainviewer/huthetal2012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://gallantlab.org/huth201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gallantlab.org/huth2016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allantlab.org/huth2016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The%20brain%20dictionary-16.ln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izyka.umk.pl/~kdobosz/visertoolbox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hyperlink" Target="http://www.tkk.umk.pl/" TargetMode="External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soulorbrain.wordpress.com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ind-map.gi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44228" y="1751270"/>
            <a:ext cx="5880100" cy="1677729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ffectLst/>
              </a:rPr>
              <a:t>Visualization of mind </a:t>
            </a:r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inside </a:t>
            </a:r>
            <a:r>
              <a:rPr lang="en-US" sz="4000" dirty="0">
                <a:effectLst/>
              </a:rPr>
              <a:t>the brain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3598540"/>
            <a:ext cx="8928992" cy="307082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defRPr/>
            </a:pPr>
            <a:r>
              <a:rPr lang="pl-PL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Włodzisław Duch</a:t>
            </a:r>
          </a:p>
          <a:p>
            <a:pPr lvl="0" eaLnBrk="1" hangingPunct="1">
              <a:lnSpc>
                <a:spcPct val="90000"/>
              </a:lnSpc>
              <a:defRPr/>
            </a:pPr>
            <a:r>
              <a:rPr lang="pl-PL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pl-PL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Neurocognitive Laboratory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, </a:t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Center of Modern Interdisciplinary Technologies, NCU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Dept. of Informatics, Faculty of Physics, Astronomy &amp; Informatics, NCU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pl-PL" sz="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pl-PL" sz="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Google: W. Duch</a:t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endParaRPr lang="pl-PL" sz="1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r" eaLnBrk="1" hangingPunct="1">
              <a:defRPr/>
            </a:pP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Information Visualization in Humanities</a:t>
            </a: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23</a:t>
            </a: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.03.2017 </a:t>
            </a:r>
          </a:p>
        </p:txBody>
      </p:sp>
      <p:pic>
        <p:nvPicPr>
          <p:cNvPr id="2052" name="Picture 1031" descr="l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28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559601"/>
            <a:ext cx="1524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Obraz 9" descr="wfaiis_czar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92" y="413866"/>
            <a:ext cx="1152009" cy="115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Obraz 10" descr="um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96" y="346908"/>
            <a:ext cx="1071318" cy="115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Obraz 11" descr="icnt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43" y="291189"/>
            <a:ext cx="1080008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01" y="291189"/>
            <a:ext cx="14287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371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25438"/>
            <a:ext cx="7065962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Neuroimaging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363663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04" y="4143375"/>
            <a:ext cx="2857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143375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841375"/>
            <a:ext cx="2381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Neuroimaging</a:t>
            </a:r>
            <a:r>
              <a:rPr lang="pl-PL" dirty="0" smtClean="0"/>
              <a:t> </a:t>
            </a:r>
            <a:r>
              <a:rPr lang="pl-PL" dirty="0" err="1" smtClean="0"/>
              <a:t>techniques</a:t>
            </a:r>
            <a:endParaRPr lang="pl-PL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7199"/>
            <a:ext cx="8350250" cy="539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ICNT: </a:t>
            </a:r>
            <a:r>
              <a:rPr lang="pl-PL" dirty="0" err="1" smtClean="0"/>
              <a:t>scanner</a:t>
            </a:r>
            <a:r>
              <a:rPr lang="pl-PL" dirty="0" smtClean="0"/>
              <a:t> GE </a:t>
            </a:r>
            <a:r>
              <a:rPr lang="en-US" dirty="0">
                <a:effectLst/>
              </a:rPr>
              <a:t>Discovery MR750 </a:t>
            </a:r>
            <a:r>
              <a:rPr lang="pl-PL" dirty="0" smtClean="0"/>
              <a:t>3T</a:t>
            </a:r>
            <a:endParaRPr lang="pl-P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10" y="836712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2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225072"/>
            <a:ext cx="7772400" cy="792162"/>
          </a:xfrm>
        </p:spPr>
        <p:txBody>
          <a:bodyPr/>
          <a:lstStyle/>
          <a:p>
            <a:r>
              <a:rPr lang="en-US" dirty="0" smtClean="0"/>
              <a:t>Geometric model of mind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8494" y="1011239"/>
            <a:ext cx="5275634" cy="188903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Brain 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Psyche</a:t>
            </a:r>
            <a:endParaRPr lang="pl-PL" dirty="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   Objective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  <a:sym typeface="Wingdings" pitchFamily="2" charset="2"/>
              </a:rPr>
              <a:t>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  <a:sym typeface="Wingdings" pitchFamily="2" charset="2"/>
              </a:rPr>
              <a:t>Subjective</a:t>
            </a:r>
            <a:endParaRPr lang="pl-PL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Neurodynamics: bioelectrical activity of the brain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neural activity measured using </a:t>
            </a:r>
            <a:br>
              <a:rPr lang="en-US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</a:b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EEG, MEG, NIRS-OT, PET, </a:t>
            </a:r>
            <a:r>
              <a:rPr lang="pl-PL" dirty="0" err="1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fMRI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,</a:t>
            </a:r>
            <a:r>
              <a:rPr lang="pl-PL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other techniques.</a:t>
            </a:r>
            <a:endParaRPr lang="pl-PL" dirty="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24744"/>
            <a:ext cx="2162175" cy="199072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29568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446679" y="2852936"/>
            <a:ext cx="4606280" cy="32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Mapping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S(M)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  <a:sym typeface="Wingdings" panose="05000000000000000000" pitchFamily="2" charset="2"/>
              </a:rPr>
              <a:t>S(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  <a:sym typeface="Wingdings" panose="05000000000000000000" pitchFamily="2" charset="2"/>
              </a:rPr>
              <a:t>B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  <a:sym typeface="Wingdings" panose="05000000000000000000" pitchFamily="2" charset="2"/>
              </a:rPr>
              <a:t>) 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  <a:sym typeface="Wingdings" panose="05000000000000000000" pitchFamily="2" charset="2"/>
              </a:rPr>
              <a:t>but how do we describe the state of mind?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endParaRPr lang="pl-PL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Verbal description is not sufficient. </a:t>
            </a:r>
            <a:br>
              <a:rPr lang="en-US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A space with dimensions that measure different aspects of experience is needed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. </a:t>
            </a:r>
            <a:endParaRPr lang="pl-PL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Mental states, movement of thoughts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dirty="0" smtClean="0">
                <a:solidFill>
                  <a:srgbClr val="FFFFFF"/>
                </a:solidFill>
                <a:cs typeface="Arial" pitchFamily="34" charset="0"/>
                <a:sym typeface="Wingdings" panose="05000000000000000000" pitchFamily="2" charset="2"/>
              </a:rPr>
              <a:t>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trajectories in psychological spaces.  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pl-PL" dirty="0" smtClean="0">
                <a:solidFill>
                  <a:srgbClr val="FFFFFF"/>
                </a:solidFill>
                <a:cs typeface="Arial" pitchFamily="34" charset="0"/>
              </a:rPr>
            </a:br>
            <a:endParaRPr lang="pl-PL" sz="10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Problem: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good phenomenology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cs typeface="Arial" pitchFamily="34" charset="0"/>
              </a:rPr>
              <a:t>We are not able to describe our mental states</a:t>
            </a:r>
            <a:r>
              <a:rPr lang="pl-PL" dirty="0" smtClean="0">
                <a:solidFill>
                  <a:srgbClr val="FFFFFF"/>
                </a:solidFill>
                <a:cs typeface="Arial" pitchFamily="34" charset="0"/>
              </a:rPr>
              <a:t>. </a:t>
            </a:r>
            <a:endParaRPr lang="pl-PL" dirty="0" smtClean="0">
              <a:solidFill>
                <a:srgbClr val="FFFFFF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6165304"/>
            <a:ext cx="851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solidFill>
                  <a:srgbClr val="FFFFFF"/>
                </a:solidFill>
                <a:latin typeface="+mn-lt"/>
              </a:rPr>
              <a:t>Hurlburt</a:t>
            </a:r>
            <a:r>
              <a:rPr lang="pl-PL" sz="2000" dirty="0">
                <a:solidFill>
                  <a:srgbClr val="FFFFFF"/>
                </a:solidFill>
                <a:latin typeface="+mn-lt"/>
              </a:rPr>
              <a:t> &amp; </a:t>
            </a:r>
            <a:r>
              <a:rPr lang="pl-PL" sz="2000" dirty="0" err="1">
                <a:solidFill>
                  <a:srgbClr val="FFFFFF"/>
                </a:solidFill>
                <a:latin typeface="+mn-lt"/>
              </a:rPr>
              <a:t>Schwitzgabel</a:t>
            </a:r>
            <a:r>
              <a:rPr lang="pl-PL" sz="20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pl-PL" sz="2000" dirty="0" err="1">
                <a:solidFill>
                  <a:srgbClr val="FFFFFF"/>
                </a:solidFill>
                <a:latin typeface="+mn-lt"/>
              </a:rPr>
              <a:t>Describing</a:t>
            </a:r>
            <a:r>
              <a:rPr lang="pl-PL" sz="2000" dirty="0">
                <a:solidFill>
                  <a:srgbClr val="FFFFFF"/>
                </a:solidFill>
                <a:latin typeface="+mn-lt"/>
              </a:rPr>
              <a:t> Inner </a:t>
            </a:r>
            <a:r>
              <a:rPr lang="pl-PL" sz="2000" dirty="0" err="1">
                <a:solidFill>
                  <a:srgbClr val="FFFFFF"/>
                </a:solidFill>
                <a:latin typeface="+mn-lt"/>
              </a:rPr>
              <a:t>Experience</a:t>
            </a:r>
            <a:r>
              <a:rPr lang="pl-PL" sz="2000" dirty="0">
                <a:solidFill>
                  <a:srgbClr val="FFFFFF"/>
                </a:solidFill>
                <a:latin typeface="+mn-lt"/>
              </a:rPr>
              <a:t>? MIT Press </a:t>
            </a:r>
            <a:r>
              <a:rPr lang="pl-PL" sz="2000" dirty="0" smtClean="0">
                <a:solidFill>
                  <a:srgbClr val="FFFFFF"/>
                </a:solidFill>
                <a:latin typeface="+mn-lt"/>
              </a:rPr>
              <a:t>2007</a:t>
            </a: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3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Thought: strong</a:t>
            </a:r>
            <a:r>
              <a:rPr lang="pl-PL" dirty="0" smtClean="0"/>
              <a:t>, </a:t>
            </a:r>
            <a:r>
              <a:rPr lang="en-US" dirty="0" smtClean="0"/>
              <a:t>coherent activation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5106756"/>
            <a:ext cx="8422704" cy="15270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Many processes go on in parallel, controlling the state of our bodies. </a:t>
            </a:r>
            <a:br>
              <a:rPr lang="en-US" dirty="0" smtClean="0"/>
            </a:br>
            <a:r>
              <a:rPr lang="en-US" dirty="0" smtClean="0"/>
              <a:t>Most are automatic, hidden from our Self. </a:t>
            </a:r>
            <a:br>
              <a:rPr lang="en-US" dirty="0" smtClean="0"/>
            </a:br>
            <a:r>
              <a:rPr lang="en-US" dirty="0" smtClean="0"/>
              <a:t>Processes implemented by subnetworks compete for access to the highest level of control, consciousness, using the winner-takes-most mechanism. </a:t>
            </a:r>
            <a:br>
              <a:rPr lang="en-US" dirty="0" smtClean="0"/>
            </a:br>
            <a:r>
              <a:rPr lang="en-US" dirty="0" smtClean="0"/>
              <a:t>Such processes may activate </a:t>
            </a:r>
            <a:r>
              <a:rPr lang="en-US" dirty="0" err="1" smtClean="0"/>
              <a:t>representaiton</a:t>
            </a:r>
            <a:r>
              <a:rPr lang="en-US" dirty="0" smtClean="0"/>
              <a:t> of Self in the brain.  </a:t>
            </a:r>
            <a:endParaRPr lang="pl-PL" dirty="0" smtClean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7" descr="chsq_bg_language_landscape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3" y="0"/>
            <a:ext cx="8764587" cy="6858000"/>
          </a:xfrm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5832648" cy="973832"/>
          </a:xfrm>
          <a:effectLst/>
        </p:spPr>
        <p:txBody>
          <a:bodyPr/>
          <a:lstStyle/>
          <a:p>
            <a:pPr algn="l" eaLnBrk="1" hangingPunct="1"/>
            <a:r>
              <a:rPr lang="en-US" sz="2800" dirty="0" smtClean="0"/>
              <a:t>Language</a:t>
            </a:r>
            <a:r>
              <a:rPr lang="pl-PL" sz="2800" dirty="0" smtClean="0"/>
              <a:t> </a:t>
            </a:r>
            <a:r>
              <a:rPr lang="en-US" sz="2800" dirty="0" smtClean="0"/>
              <a:t>activates most </a:t>
            </a:r>
            <a:r>
              <a:rPr lang="en-US" sz="2800" dirty="0" err="1" smtClean="0"/>
              <a:t>Broadman</a:t>
            </a:r>
            <a:r>
              <a:rPr lang="en-US" sz="2800" dirty="0" smtClean="0"/>
              <a:t> areas </a:t>
            </a:r>
            <a:r>
              <a:rPr lang="pl-PL" sz="2800" dirty="0" smtClean="0"/>
              <a:t>(</a:t>
            </a:r>
            <a:r>
              <a:rPr lang="en-US" sz="2800" dirty="0" smtClean="0"/>
              <a:t>av. </a:t>
            </a:r>
            <a:r>
              <a:rPr lang="pl-PL" sz="2800" dirty="0" smtClean="0"/>
              <a:t>165 </a:t>
            </a:r>
            <a:r>
              <a:rPr lang="en-US" sz="2800" dirty="0" smtClean="0"/>
              <a:t>experiments</a:t>
            </a:r>
            <a:r>
              <a:rPr lang="pl-PL" sz="2800" dirty="0" smtClean="0"/>
              <a:t>)</a:t>
            </a:r>
            <a:r>
              <a:rPr lang="en-US" sz="2800" dirty="0" smtClean="0"/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16016" y="6093296"/>
            <a:ext cx="41742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tx1"/>
                </a:solidFill>
                <a:effectLst/>
              </a:rPr>
              <a:t>Orange: f</a:t>
            </a:r>
            <a:r>
              <a:rPr lang="pl-PL" sz="2000" dirty="0" err="1" smtClean="0">
                <a:solidFill>
                  <a:schemeClr val="tx1"/>
                </a:solidFill>
                <a:effectLst/>
              </a:rPr>
              <a:t>un</a:t>
            </a:r>
            <a:r>
              <a:rPr lang="en-US" sz="2000" dirty="0" err="1" smtClean="0">
                <a:solidFill>
                  <a:schemeClr val="tx1"/>
                </a:solidFill>
                <a:effectLst/>
              </a:rPr>
              <a:t>ctional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 links</a:t>
            </a:r>
            <a:endParaRPr lang="pl-PL" sz="2000" dirty="0" smtClean="0">
              <a:solidFill>
                <a:schemeClr val="tx1"/>
              </a:solidFill>
              <a:effectLst/>
            </a:endParaRPr>
          </a:p>
          <a:p>
            <a:pPr eaLnBrk="1" hangingPunct="1"/>
            <a:r>
              <a:rPr lang="pl-PL" sz="2000" dirty="0" smtClean="0">
                <a:solidFill>
                  <a:schemeClr val="tx1"/>
                </a:solidFill>
                <a:effectLst/>
              </a:rPr>
              <a:t>M. Anderson, BBS 2010</a:t>
            </a:r>
            <a:endParaRPr lang="en-US" sz="2000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633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Energies of trajectories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008993"/>
            <a:ext cx="8424863" cy="2374900"/>
          </a:xfrm>
        </p:spPr>
        <p:txBody>
          <a:bodyPr/>
          <a:lstStyle/>
          <a:p>
            <a:pPr marL="0" indent="0">
              <a:spcAft>
                <a:spcPts val="1200"/>
              </a:spcAft>
              <a:buFontTx/>
              <a:buNone/>
            </a:pPr>
            <a:r>
              <a:rPr lang="en-US" altLang="pl-PL" sz="2000" dirty="0" smtClean="0">
                <a:latin typeface="Calibri" pitchFamily="34" charset="0"/>
                <a:cs typeface="Calibri" pitchFamily="34" charset="0"/>
              </a:rPr>
              <a:t>P. McLeod, T. Shallice, D.C. </a:t>
            </a:r>
            <a:r>
              <a:rPr lang="en-US" altLang="pl-PL" sz="2000" dirty="0" err="1" smtClean="0">
                <a:latin typeface="Calibri" pitchFamily="34" charset="0"/>
                <a:cs typeface="Calibri" pitchFamily="34" charset="0"/>
              </a:rPr>
              <a:t>Plaut</a:t>
            </a:r>
            <a:r>
              <a:rPr lang="en-US" altLang="pl-PL" sz="2000" dirty="0" smtClean="0">
                <a:latin typeface="Calibri" pitchFamily="34" charset="0"/>
                <a:cs typeface="Calibri" pitchFamily="34" charset="0"/>
              </a:rPr>
              <a:t>, Attractor dynamics in word recognition: converging evidence from errors by normal subjects, dyslexic patients and a </a:t>
            </a:r>
            <a:r>
              <a:rPr lang="pl-PL" altLang="pl-PL" sz="2000" dirty="0" err="1" smtClean="0">
                <a:latin typeface="Calibri" pitchFamily="34" charset="0"/>
                <a:cs typeface="Calibri" pitchFamily="34" charset="0"/>
              </a:rPr>
              <a:t>connectionist</a:t>
            </a:r>
            <a:r>
              <a:rPr lang="pl-PL" altLang="pl-PL" sz="2000" dirty="0" smtClean="0">
                <a:latin typeface="Calibri" pitchFamily="34" charset="0"/>
                <a:cs typeface="Calibri" pitchFamily="34" charset="0"/>
              </a:rPr>
              <a:t> model. </a:t>
            </a:r>
            <a:r>
              <a:rPr lang="pl-PL" altLang="pl-PL" sz="2000" dirty="0" err="1" smtClean="0">
                <a:latin typeface="Calibri" pitchFamily="34" charset="0"/>
                <a:cs typeface="Calibri" pitchFamily="34" charset="0"/>
              </a:rPr>
              <a:t>Cognition</a:t>
            </a:r>
            <a:r>
              <a:rPr lang="pl-PL" altLang="pl-PL" sz="2000" dirty="0" smtClean="0">
                <a:latin typeface="Calibri" pitchFamily="34" charset="0"/>
                <a:cs typeface="Calibri" pitchFamily="34" charset="0"/>
              </a:rPr>
              <a:t> 74 (2000) 91-113.</a:t>
            </a:r>
            <a:endParaRPr lang="en-US" altLang="pl-PL" sz="1000" dirty="0">
              <a:cs typeface="Calibri" pitchFamily="34" charset="0"/>
            </a:endParaRPr>
          </a:p>
          <a:p>
            <a:pPr marL="0" indent="0">
              <a:spcAft>
                <a:spcPts val="1200"/>
              </a:spcAft>
              <a:buFontTx/>
              <a:buNone/>
            </a:pPr>
            <a:r>
              <a:rPr lang="en-US" sz="2000" dirty="0" smtClean="0"/>
              <a:t>M.J</a:t>
            </a:r>
            <a:r>
              <a:rPr lang="en-US" sz="2000" dirty="0"/>
              <a:t>. Spivey, The Continuity of Mind (OUP </a:t>
            </a:r>
            <a:r>
              <a:rPr lang="en-US" sz="2000" dirty="0" smtClean="0"/>
              <a:t>2007)</a:t>
            </a:r>
            <a:r>
              <a:rPr lang="en-US" sz="2000" dirty="0">
                <a:cs typeface="Calibri" pitchFamily="34" charset="0"/>
              </a:rPr>
              <a:t/>
            </a:r>
            <a:br>
              <a:rPr lang="en-US" sz="2000" dirty="0">
                <a:cs typeface="Calibri" pitchFamily="34" charset="0"/>
              </a:rPr>
            </a:br>
            <a:r>
              <a:rPr lang="en-US" altLang="pl-PL" sz="2000" dirty="0" smtClean="0">
                <a:latin typeface="Calibri" pitchFamily="34" charset="0"/>
                <a:cs typeface="Calibri" pitchFamily="34" charset="0"/>
              </a:rPr>
              <a:t>New area in psycholinguistics: investigation of dynamical cognition</a:t>
            </a:r>
            <a:r>
              <a:rPr lang="pl-PL" altLang="pl-PL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altLang="pl-PL" sz="2000" dirty="0" smtClean="0">
                <a:latin typeface="Calibri" pitchFamily="34" charset="0"/>
                <a:cs typeface="Calibri" pitchFamily="34" charset="0"/>
              </a:rPr>
              <a:t>influence of masking on semantic and phonological errors</a:t>
            </a:r>
            <a:r>
              <a:rPr lang="pl-PL" altLang="pl-PL" sz="20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altLang="pl-PL" sz="20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>
              <a:spcAft>
                <a:spcPts val="1200"/>
              </a:spcAft>
              <a:buFontTx/>
              <a:buNone/>
            </a:pPr>
            <a:r>
              <a:rPr lang="en-US" altLang="pl-PL" sz="2000" b="1" dirty="0" smtClean="0">
                <a:cs typeface="Calibri" pitchFamily="34" charset="0"/>
              </a:rPr>
              <a:t>Brain is a substrate in which mental processes take place. </a:t>
            </a:r>
            <a:endParaRPr lang="pl-PL" altLang="pl-PL" sz="2000" b="1" dirty="0" smtClean="0">
              <a:cs typeface="Calibri" pitchFamily="34" charset="0"/>
            </a:endParaRP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789040"/>
            <a:ext cx="425291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3812870"/>
            <a:ext cx="29495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97004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11560" y="5733256"/>
            <a:ext cx="83398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Words in the semantic space are grouped by their similarity. </a:t>
            </a:r>
            <a:br>
              <a:rPr lang="en-US" dirty="0" smtClean="0">
                <a:solidFill>
                  <a:srgbClr val="FFFFFF"/>
                </a:solidFill>
                <a:latin typeface="+mn-lt"/>
              </a:rPr>
            </a:br>
            <a:r>
              <a:rPr lang="en-US" dirty="0" smtClean="0">
                <a:solidFill>
                  <a:srgbClr val="FFFFFF"/>
                </a:solidFill>
                <a:latin typeface="+mn-lt"/>
              </a:rPr>
              <a:t>Words activate specific brain maps, similar words create similar maps. </a:t>
            </a:r>
            <a:br>
              <a:rPr lang="en-US" dirty="0" smtClean="0">
                <a:solidFill>
                  <a:srgbClr val="FFFFFF"/>
                </a:solidFill>
                <a:latin typeface="+mn-lt"/>
              </a:rPr>
            </a:br>
            <a:r>
              <a:rPr lang="en-US" dirty="0" smtClean="0">
                <a:solidFill>
                  <a:srgbClr val="FFFFFF"/>
                </a:solidFill>
                <a:latin typeface="+mn-lt"/>
              </a:rPr>
              <a:t>Each pixel may be activated by many words</a:t>
            </a:r>
            <a:r>
              <a:rPr lang="pl-PL" dirty="0" smtClean="0">
                <a:solidFill>
                  <a:srgbClr val="FFFFFF"/>
                </a:solidFill>
                <a:latin typeface="+mn-lt"/>
              </a:rPr>
              <a:t>. </a:t>
            </a:r>
            <a:endParaRPr lang="pl-PL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28" y="208756"/>
            <a:ext cx="57912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2541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21499" y="5229200"/>
            <a:ext cx="83398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Each voxel responds usually to many related words, whole categories.   </a:t>
            </a:r>
            <a:r>
              <a:rPr lang="pl-PL" dirty="0">
                <a:solidFill>
                  <a:srgbClr val="FFFFFF"/>
                </a:solidFill>
                <a:latin typeface="+mn-lt"/>
                <a:hlinkClick r:id="rId3"/>
              </a:rPr>
              <a:t/>
            </a:r>
            <a:br>
              <a:rPr lang="pl-PL" dirty="0">
                <a:solidFill>
                  <a:srgbClr val="FFFFFF"/>
                </a:solidFill>
                <a:latin typeface="+mn-lt"/>
                <a:hlinkClick r:id="rId3"/>
              </a:rPr>
            </a:br>
            <a:r>
              <a:rPr lang="pl-PL" dirty="0">
                <a:solidFill>
                  <a:srgbClr val="FFFFFF"/>
                </a:solidFill>
                <a:latin typeface="+mn-lt"/>
                <a:hlinkClick r:id="rId4"/>
              </a:rPr>
              <a:t>http://gallantlab.org/huth2016/</a:t>
            </a:r>
            <a:r>
              <a:rPr lang="pl-PL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" y="549250"/>
            <a:ext cx="85153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361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21499" y="5229200"/>
            <a:ext cx="83398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Voxel may also responds in quite specific way. </a:t>
            </a:r>
            <a:br>
              <a:rPr lang="en-US" dirty="0" smtClean="0">
                <a:solidFill>
                  <a:srgbClr val="FFFFFF"/>
                </a:solidFill>
                <a:latin typeface="+mn-lt"/>
              </a:rPr>
            </a:br>
            <a:r>
              <a:rPr lang="pl-PL" dirty="0" smtClean="0">
                <a:solidFill>
                  <a:srgbClr val="FFFFFF"/>
                </a:solidFill>
                <a:latin typeface="+mn-lt"/>
                <a:hlinkClick r:id="rId3"/>
              </a:rPr>
              <a:t>http</a:t>
            </a:r>
            <a:r>
              <a:rPr lang="pl-PL" dirty="0">
                <a:solidFill>
                  <a:srgbClr val="FFFFFF"/>
                </a:solidFill>
                <a:latin typeface="+mn-lt"/>
                <a:hlinkClick r:id="rId3"/>
              </a:rPr>
              <a:t>://gallantlab.org/huth2016/</a:t>
            </a:r>
            <a:r>
              <a:rPr lang="pl-PL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9" y="332656"/>
            <a:ext cx="851535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5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</a:rPr>
              <a:t>Questions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1892"/>
            <a:ext cx="3528392" cy="467939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b="1" dirty="0" smtClean="0"/>
              <a:t>Cognitive </a:t>
            </a:r>
            <a:r>
              <a:rPr lang="en-US" b="1" dirty="0" err="1" smtClean="0"/>
              <a:t>InfoCommunication</a:t>
            </a:r>
            <a:endParaRPr lang="en-US" b="1" dirty="0" smtClean="0"/>
          </a:p>
          <a:p>
            <a:pPr eaLnBrk="1" hangingPunct="1">
              <a:defRPr/>
            </a:pPr>
            <a:r>
              <a:rPr lang="en-US" dirty="0" smtClean="0"/>
              <a:t>Can we see minds in our brains? </a:t>
            </a:r>
          </a:p>
          <a:p>
            <a:pPr eaLnBrk="1" hangingPunct="1">
              <a:defRPr/>
            </a:pPr>
            <a:r>
              <a:rPr lang="en-US" dirty="0" smtClean="0"/>
              <a:t>Can we see culture? </a:t>
            </a:r>
          </a:p>
          <a:p>
            <a:pPr eaLnBrk="1" hangingPunct="1">
              <a:defRPr/>
            </a:pPr>
            <a:r>
              <a:rPr lang="en-US" dirty="0" smtClean="0"/>
              <a:t>Is the inner world really private?</a:t>
            </a:r>
          </a:p>
          <a:p>
            <a:pPr eaLnBrk="1" hangingPunct="1">
              <a:defRPr/>
            </a:pPr>
            <a:r>
              <a:rPr lang="en-US" dirty="0" smtClean="0"/>
              <a:t>Are my dreams private?</a:t>
            </a:r>
          </a:p>
          <a:p>
            <a:pPr eaLnBrk="1" hangingPunct="1">
              <a:defRPr/>
            </a:pPr>
            <a:r>
              <a:rPr lang="en-US" dirty="0" smtClean="0"/>
              <a:t>How are deep beliefs, conspiracy theories formed?</a:t>
            </a:r>
          </a:p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r>
              <a:rPr lang="en-US" dirty="0" smtClean="0"/>
              <a:t>Previous talks on many approaches to visualization are on my page.</a:t>
            </a:r>
            <a:endParaRPr lang="en-US" dirty="0" smtClean="0"/>
          </a:p>
        </p:txBody>
      </p:sp>
      <p:pic>
        <p:nvPicPr>
          <p:cNvPr id="1026" name="Picture 2" descr="Image result for thought in the b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0" y="1556792"/>
            <a:ext cx="5040560" cy="389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23528" y="4077072"/>
            <a:ext cx="833989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+mn-lt"/>
              </a:rPr>
              <a:t>Each word activates a whole map of activity in the brain.   </a:t>
            </a:r>
            <a:br>
              <a:rPr lang="en-US" dirty="0">
                <a:solidFill>
                  <a:srgbClr val="FFFFFF"/>
                </a:solidFill>
                <a:latin typeface="+mn-lt"/>
              </a:rPr>
            </a:br>
            <a:r>
              <a:rPr lang="en-US" dirty="0">
                <a:solidFill>
                  <a:srgbClr val="FFFFFF"/>
                </a:solidFill>
                <a:latin typeface="+mn-lt"/>
              </a:rPr>
              <a:t>Whole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map for the word “murder” shown on the flattened cortex.  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Why such activity patterns arise? Brain subnetworks connect active areas. </a:t>
            </a:r>
          </a:p>
          <a:p>
            <a:pPr eaLnBrk="1" hangingPunct="1">
              <a:spcBef>
                <a:spcPct val="50000"/>
              </a:spcBef>
            </a:pPr>
            <a:r>
              <a:rPr lang="pl-PL" dirty="0" smtClean="0">
                <a:solidFill>
                  <a:srgbClr val="FFFFFF"/>
                </a:solidFill>
                <a:latin typeface="+mn-lt"/>
                <a:hlinkClick r:id="rId3"/>
              </a:rPr>
              <a:t>http</a:t>
            </a:r>
            <a:r>
              <a:rPr lang="pl-PL" dirty="0">
                <a:solidFill>
                  <a:srgbClr val="FFFFFF"/>
                </a:solidFill>
                <a:latin typeface="+mn-lt"/>
                <a:hlinkClick r:id="rId3"/>
              </a:rPr>
              <a:t>://gallantlab.org/huth2016/</a:t>
            </a:r>
            <a:r>
              <a:rPr lang="pl-PL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  and </a:t>
            </a:r>
            <a:r>
              <a:rPr lang="en-US" dirty="0" smtClean="0">
                <a:solidFill>
                  <a:srgbClr val="FFFFFF"/>
                </a:solidFill>
                <a:latin typeface="+mn-lt"/>
                <a:hlinkClick r:id="rId4" action="ppaction://hlinkfile"/>
              </a:rPr>
              <a:t>short movie intro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. </a:t>
            </a:r>
            <a:endParaRPr lang="pl-PL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3" y="404664"/>
            <a:ext cx="880745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1600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</a:rPr>
              <a:t>Neural determinism</a:t>
            </a:r>
            <a:endParaRPr lang="pl-PL" dirty="0" smtClean="0">
              <a:latin typeface="+mj-lt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11188" y="4212410"/>
            <a:ext cx="82137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spcAft>
                <a:spcPts val="12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Genetic determinism</a:t>
            </a:r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general anatomy and functions of the brain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Neural determinism</a:t>
            </a:r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connections are formed by interactions with the environment, individual experiences and culture.  </a:t>
            </a:r>
            <a:r>
              <a:rPr lang="pl-PL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We can only think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 a way that is determined by neuronal activity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! </a:t>
            </a:r>
            <a:b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Neurodynamics is the true source of our thoughts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we confabulate in search for explanations</a:t>
            </a:r>
            <a:r>
              <a:rPr lang="pl-PL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Understanding = activation of maps through connections.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Metaphor</a:t>
            </a:r>
            <a:r>
              <a:rPr lang="pl-PL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mind is the shadow of neurodynamics</a:t>
            </a:r>
            <a:r>
              <a:rPr lang="pl-PL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  </a:t>
            </a:r>
            <a:endParaRPr lang="pl-PL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049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109663"/>
            <a:ext cx="42862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994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Neuronal subnetworks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124744"/>
            <a:ext cx="5613168" cy="19949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Hierarchy and modularity is observed at large scale: several subnetworks responsible for arousal, attention, positive/negative valence, perception.  </a:t>
            </a:r>
            <a:endParaRPr lang="pl-PL" dirty="0" smtClean="0"/>
          </a:p>
          <a:p>
            <a:pPr marL="0" indent="0">
              <a:buNone/>
            </a:pPr>
            <a:r>
              <a:rPr lang="en-US" dirty="0" smtClean="0"/>
              <a:t>At the microcircuit level similar hierarchy/modularity is seen. </a:t>
            </a: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5" y="3212976"/>
            <a:ext cx="8940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68" y="1052736"/>
            <a:ext cx="27527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72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7913" y="292100"/>
            <a:ext cx="6826250" cy="49847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Words in the brain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07450" cy="21463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pl-PL" sz="2000" dirty="0" smtClean="0">
                <a:latin typeface="Arial Unicode MS" pitchFamily="34" charset="-128"/>
              </a:rPr>
              <a:t>Psycholinguistic experiments show that phonological </a:t>
            </a:r>
            <a:br>
              <a:rPr lang="en-US" altLang="pl-PL" sz="2000" dirty="0" smtClean="0">
                <a:latin typeface="Arial Unicode MS" pitchFamily="34" charset="-128"/>
              </a:rPr>
            </a:br>
            <a:r>
              <a:rPr lang="en-US" altLang="pl-PL" sz="2000" dirty="0" smtClean="0">
                <a:latin typeface="Arial Unicode MS" pitchFamily="34" charset="-128"/>
              </a:rPr>
              <a:t>representations activate </a:t>
            </a:r>
            <a:r>
              <a:rPr lang="en-US" altLang="pl-PL" dirty="0" smtClean="0">
                <a:latin typeface="Arial Unicode MS" pitchFamily="34" charset="-128"/>
              </a:rPr>
              <a:t>categorical representations</a:t>
            </a:r>
            <a:r>
              <a:rPr lang="en-US" altLang="pl-PL" sz="2000" dirty="0" smtClean="0">
                <a:latin typeface="Arial Unicode MS" pitchFamily="34" charset="-128"/>
              </a:rPr>
              <a:t>.</a:t>
            </a:r>
          </a:p>
          <a:p>
            <a:pPr marL="0" indent="0" eaLnBrk="1" hangingPunct="1">
              <a:buFontTx/>
              <a:buNone/>
            </a:pPr>
            <a:r>
              <a:rPr lang="en-US" altLang="pl-PL" sz="2000" dirty="0" smtClean="0">
                <a:latin typeface="Arial Unicode MS" pitchFamily="34" charset="-128"/>
              </a:rPr>
              <a:t>Acoustic signal =&gt; phoneme =&gt; words =&gt; semantic concepts.</a:t>
            </a:r>
          </a:p>
          <a:p>
            <a:pPr marL="0" indent="0" eaLnBrk="1" hangingPunct="1">
              <a:buFontTx/>
              <a:buNone/>
            </a:pPr>
            <a:r>
              <a:rPr lang="en-US" altLang="pl-PL" sz="2000" dirty="0" smtClean="0">
                <a:latin typeface="Arial Unicode MS" pitchFamily="34" charset="-128"/>
              </a:rPr>
              <a:t>Phonological processing precedes semantic by 90 </a:t>
            </a:r>
            <a:r>
              <a:rPr lang="en-US" altLang="pl-PL" sz="2000" dirty="0" err="1" smtClean="0">
                <a:latin typeface="Arial Unicode MS" pitchFamily="34" charset="-128"/>
              </a:rPr>
              <a:t>ms</a:t>
            </a:r>
            <a:r>
              <a:rPr lang="en-US" altLang="pl-PL" sz="2000" dirty="0" smtClean="0">
                <a:latin typeface="Arial Unicode MS" pitchFamily="34" charset="-128"/>
              </a:rPr>
              <a:t> (from N200 ERPs).</a:t>
            </a:r>
          </a:p>
          <a:p>
            <a:pPr marL="0" indent="0" eaLnBrk="1" hangingPunct="1">
              <a:buFontTx/>
              <a:buNone/>
            </a:pPr>
            <a:r>
              <a:rPr lang="en-US" altLang="pl-PL" sz="2000" dirty="0" smtClean="0">
                <a:latin typeface="Arial Unicode MS" pitchFamily="34" charset="-128"/>
              </a:rPr>
              <a:t>F. </a:t>
            </a:r>
            <a:r>
              <a:rPr lang="en-US" altLang="pl-PL" sz="2000" dirty="0" err="1" smtClean="0">
                <a:latin typeface="Arial Unicode MS" pitchFamily="34" charset="-128"/>
              </a:rPr>
              <a:t>Pulvermuller</a:t>
            </a:r>
            <a:r>
              <a:rPr lang="en-US" altLang="pl-PL" sz="2000" dirty="0" smtClean="0">
                <a:latin typeface="Arial Unicode MS" pitchFamily="34" charset="-128"/>
              </a:rPr>
              <a:t> (2003) The Neuroscience of Language. On Brain Circuits of Words and Serial Order. Cambridge University Press.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50825" y="5795963"/>
            <a:ext cx="8736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l-PL" sz="2000" dirty="0">
                <a:solidFill>
                  <a:schemeClr val="bg1"/>
                </a:solidFill>
              </a:rPr>
              <a:t>Left hemisphere: precise representations of symbols, including phonological </a:t>
            </a:r>
            <a:r>
              <a:rPr lang="en-US" altLang="pl-PL" sz="2000" dirty="0" smtClean="0">
                <a:solidFill>
                  <a:schemeClr val="bg1"/>
                </a:solidFill>
              </a:rPr>
              <a:t>components. Right hemisphere sees </a:t>
            </a:r>
            <a:r>
              <a:rPr lang="en-US" altLang="pl-PL" sz="2000" dirty="0">
                <a:solidFill>
                  <a:schemeClr val="bg1"/>
                </a:solidFill>
              </a:rPr>
              <a:t>clusters of </a:t>
            </a:r>
            <a:r>
              <a:rPr lang="en-US" altLang="pl-PL" sz="2000" dirty="0" smtClean="0">
                <a:solidFill>
                  <a:schemeClr val="bg1"/>
                </a:solidFill>
              </a:rPr>
              <a:t>concepts, the gist. </a:t>
            </a:r>
            <a:endParaRPr lang="en-US" altLang="pl-PL" sz="2000" dirty="0">
              <a:solidFill>
                <a:schemeClr val="bg1"/>
              </a:solidFill>
            </a:endParaRP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250825" y="4043363"/>
            <a:ext cx="2449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l-PL" sz="2000" dirty="0">
                <a:solidFill>
                  <a:schemeClr val="bg1"/>
                </a:solidFill>
              </a:rPr>
              <a:t>Action-perception networks inferred from ERP and fMRI</a:t>
            </a:r>
          </a:p>
        </p:txBody>
      </p:sp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862388"/>
            <a:ext cx="583723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813"/>
            <a:ext cx="3665537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76471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381052" y="485815"/>
            <a:ext cx="60374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3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Mindmaps</a:t>
            </a:r>
            <a:r>
              <a:rPr lang="en-US" altLang="pl-PL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concepts in memory</a:t>
            </a:r>
            <a:endParaRPr lang="pl-PL" altLang="pl-PL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196" name="Picture 5" descr="D:\public_html\Wyklady\img\brain-power-mind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7101"/>
            <a:ext cx="7920880" cy="559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9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018701" y="332656"/>
            <a:ext cx="17927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l-PL" sz="3600" dirty="0" smtClean="0">
                <a:solidFill>
                  <a:srgbClr val="FFC000"/>
                </a:solidFill>
                <a:latin typeface="+mj-lt"/>
              </a:rPr>
              <a:t>Narration</a:t>
            </a:r>
            <a:endParaRPr lang="en-US" altLang="pl-PL" sz="36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123" name="pole tekstowe 4"/>
          <p:cNvSpPr txBox="1">
            <a:spLocks noChangeArrowheads="1"/>
          </p:cNvSpPr>
          <p:nvPr/>
        </p:nvSpPr>
        <p:spPr bwMode="auto">
          <a:xfrm>
            <a:off x="7235825" y="6335713"/>
            <a:ext cx="128111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solidFill>
                  <a:srgbClr val="FF0000"/>
                </a:solidFill>
              </a:rPr>
              <a:t>www.nauka.gov.pl</a:t>
            </a:r>
          </a:p>
        </p:txBody>
      </p:sp>
      <p:sp>
        <p:nvSpPr>
          <p:cNvPr id="5124" name="pole tekstowe 3"/>
          <p:cNvSpPr txBox="1">
            <a:spLocks noChangeArrowheads="1"/>
          </p:cNvSpPr>
          <p:nvPr/>
        </p:nvSpPr>
        <p:spPr bwMode="auto">
          <a:xfrm>
            <a:off x="477838" y="1124744"/>
            <a:ext cx="3522662" cy="539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Pro" pitchFamily="34" charset="0"/>
                <a:cs typeface="Arial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775F55"/>
              </a:buClr>
              <a:buSzPct val="115000"/>
              <a:buFontTx/>
              <a:buNone/>
            </a:pPr>
            <a:r>
              <a:rPr lang="en-US" altLang="pl-PL" sz="2000" dirty="0">
                <a:solidFill>
                  <a:schemeClr val="bg1"/>
                </a:solidFill>
                <a:latin typeface="Calibri" pitchFamily="34" charset="0"/>
              </a:rPr>
              <a:t>Nicole Speer et al.  </a:t>
            </a:r>
            <a:r>
              <a:rPr lang="en-US" altLang="pl-PL" sz="2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altLang="pl-PL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altLang="pl-PL" sz="2000" dirty="0" smtClean="0">
                <a:solidFill>
                  <a:schemeClr val="bg1"/>
                </a:solidFill>
                <a:latin typeface="Calibri" pitchFamily="34" charset="0"/>
              </a:rPr>
              <a:t>Reading </a:t>
            </a:r>
            <a:r>
              <a:rPr lang="en-US" altLang="pl-PL" sz="2000" dirty="0">
                <a:solidFill>
                  <a:schemeClr val="bg1"/>
                </a:solidFill>
                <a:latin typeface="Calibri" pitchFamily="34" charset="0"/>
              </a:rPr>
              <a:t>Stories Activates Neural </a:t>
            </a:r>
            <a:r>
              <a:rPr lang="en-US" altLang="pl-PL" sz="2000" dirty="0" err="1">
                <a:solidFill>
                  <a:schemeClr val="bg1"/>
                </a:solidFill>
                <a:latin typeface="Calibri" pitchFamily="34" charset="0"/>
              </a:rPr>
              <a:t>Repre-sentations</a:t>
            </a:r>
            <a:r>
              <a:rPr lang="en-US" altLang="pl-PL" sz="2000" dirty="0">
                <a:solidFill>
                  <a:schemeClr val="bg1"/>
                </a:solidFill>
                <a:latin typeface="Calibri" pitchFamily="34" charset="0"/>
              </a:rPr>
              <a:t> of Visual and Motor Experiences.  Psychological Science 2009; 20(8): 989–999.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75F55"/>
              </a:buClr>
              <a:buSzPct val="115000"/>
              <a:buFontTx/>
              <a:buNone/>
            </a:pPr>
            <a:r>
              <a:rPr lang="en-US" altLang="pl-PL" sz="2000" b="1" dirty="0">
                <a:solidFill>
                  <a:schemeClr val="bg1"/>
                </a:solidFill>
                <a:latin typeface="Calibri" pitchFamily="34" charset="0"/>
              </a:rPr>
              <a:t>Thought</a:t>
            </a:r>
            <a:r>
              <a:rPr lang="en-US" altLang="pl-PL" sz="2000" dirty="0">
                <a:solidFill>
                  <a:schemeClr val="bg1"/>
                </a:solidFill>
                <a:latin typeface="Calibri" pitchFamily="34" charset="0"/>
              </a:rPr>
              <a:t>: spatiotemporal pattern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75F55"/>
              </a:buClr>
              <a:buSzPct val="115000"/>
              <a:buFontTx/>
              <a:buNone/>
            </a:pPr>
            <a:r>
              <a:rPr lang="en-US" altLang="pl-PL" sz="2000" b="1" dirty="0">
                <a:solidFill>
                  <a:schemeClr val="bg1"/>
                </a:solidFill>
                <a:latin typeface="Calibri" pitchFamily="34" charset="0"/>
              </a:rPr>
              <a:t>Meaning</a:t>
            </a:r>
            <a:r>
              <a:rPr lang="en-US" altLang="pl-PL" sz="2000" dirty="0">
                <a:solidFill>
                  <a:schemeClr val="bg1"/>
                </a:solidFill>
                <a:latin typeface="Calibri" pitchFamily="34" charset="0"/>
              </a:rPr>
              <a:t>: always slightly different, depending on the context, but still may be </a:t>
            </a:r>
            <a:r>
              <a:rPr lang="en-US" altLang="pl-PL" sz="2000" dirty="0" err="1">
                <a:solidFill>
                  <a:schemeClr val="bg1"/>
                </a:solidFill>
                <a:latin typeface="Calibri" pitchFamily="34" charset="0"/>
              </a:rPr>
              <a:t>clusterized</a:t>
            </a:r>
            <a:r>
              <a:rPr lang="en-US" altLang="pl-PL" sz="2000" dirty="0">
                <a:solidFill>
                  <a:schemeClr val="bg1"/>
                </a:solidFill>
                <a:latin typeface="Calibri" pitchFamily="34" charset="0"/>
              </a:rPr>
              <a:t> into relatively </a:t>
            </a:r>
            <a:r>
              <a:rPr lang="en-US" altLang="pl-PL" sz="2000" dirty="0" smtClean="0">
                <a:solidFill>
                  <a:schemeClr val="bg1"/>
                </a:solidFill>
                <a:latin typeface="Calibri" pitchFamily="34" charset="0"/>
              </a:rPr>
              <a:t>small </a:t>
            </a:r>
            <a:r>
              <a:rPr lang="en-US" altLang="pl-PL" sz="2000" dirty="0">
                <a:solidFill>
                  <a:schemeClr val="bg1"/>
                </a:solidFill>
                <a:latin typeface="Calibri" pitchFamily="34" charset="0"/>
              </a:rPr>
              <a:t>number of distinct meanings</a:t>
            </a:r>
            <a:r>
              <a:rPr lang="en-US" altLang="pl-PL" sz="20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775F55"/>
              </a:buClr>
              <a:buSzPct val="115000"/>
              <a:buFontTx/>
              <a:buNone/>
            </a:pPr>
            <a:r>
              <a:rPr lang="en-US" altLang="pl-PL" sz="2000" dirty="0" smtClean="0">
                <a:solidFill>
                  <a:schemeClr val="bg1"/>
                </a:solidFill>
                <a:latin typeface="Calibri" pitchFamily="34" charset="0"/>
              </a:rPr>
              <a:t>Sentences: trajectories in semantic space, building scenes, mind models with characters, objects, </a:t>
            </a:r>
            <a:r>
              <a:rPr lang="en-US" altLang="pl-PL" sz="2000" dirty="0" err="1" smtClean="0">
                <a:solidFill>
                  <a:schemeClr val="bg1"/>
                </a:solidFill>
                <a:latin typeface="Calibri" pitchFamily="34" charset="0"/>
              </a:rPr>
              <a:t>spatio</a:t>
            </a:r>
            <a:r>
              <a:rPr lang="en-US" altLang="pl-PL" sz="2000" dirty="0" smtClean="0">
                <a:solidFill>
                  <a:schemeClr val="bg1"/>
                </a:solidFill>
                <a:latin typeface="Calibri" pitchFamily="34" charset="0"/>
              </a:rPr>
              <a:t>-temporal relations. </a:t>
            </a:r>
            <a:endParaRPr lang="en-US" altLang="pl-PL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82550"/>
            <a:ext cx="5143500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6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5888"/>
            <a:ext cx="8352928" cy="792162"/>
          </a:xfrm>
        </p:spPr>
        <p:txBody>
          <a:bodyPr/>
          <a:lstStyle/>
          <a:p>
            <a:r>
              <a:rPr lang="pl-PL" dirty="0" smtClean="0"/>
              <a:t>BICA, Brain-</a:t>
            </a:r>
            <a:r>
              <a:rPr lang="pl-PL" dirty="0" err="1" smtClean="0"/>
              <a:t>Inspired</a:t>
            </a:r>
            <a:r>
              <a:rPr lang="pl-PL" dirty="0" smtClean="0"/>
              <a:t> Cognitive Architecture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5949280"/>
            <a:ext cx="8350250" cy="7928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Understanding subtle mental processes requires a model that should show how internal states create narrative “stream of consciousness”</a:t>
            </a:r>
            <a:r>
              <a:rPr lang="pl-PL" dirty="0" smtClean="0"/>
              <a:t>. 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96152"/>
            <a:ext cx="5565963" cy="49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reading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0075" y="4986338"/>
            <a:ext cx="8250238" cy="145415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 dirty="0" smtClean="0">
                <a:solidFill>
                  <a:srgbClr val="FFFFFF"/>
                </a:solidFill>
              </a:rPr>
              <a:t>Learning: mapping one of the </a:t>
            </a:r>
            <a:r>
              <a:rPr lang="pl-PL" altLang="pl-PL" sz="2000" dirty="0" smtClean="0">
                <a:solidFill>
                  <a:srgbClr val="FFFFFF"/>
                </a:solidFill>
              </a:rPr>
              <a:t>3 </a:t>
            </a:r>
            <a:r>
              <a:rPr lang="en-US" altLang="pl-PL" sz="2000" dirty="0" smtClean="0">
                <a:solidFill>
                  <a:srgbClr val="FFFFFF"/>
                </a:solidFill>
              </a:rPr>
              <a:t>layers to the other two.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 dirty="0" smtClean="0">
                <a:solidFill>
                  <a:srgbClr val="FFFFFF"/>
                </a:solidFill>
              </a:rPr>
              <a:t>Fluctuations around final configuration = attractors representing concepts.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l-PL" sz="2000" dirty="0" smtClean="0">
                <a:solidFill>
                  <a:srgbClr val="FFFFFF"/>
                </a:solidFill>
              </a:rPr>
              <a:t>How to see properties of their basins, their relations?</a:t>
            </a: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611188" y="1196975"/>
            <a:ext cx="403225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CC66"/>
              </a:buClr>
              <a:buFontTx/>
              <a:buNone/>
            </a:pPr>
            <a:r>
              <a:rPr lang="en-US" altLang="pl-PL">
                <a:solidFill>
                  <a:srgbClr val="FFFFFF"/>
                </a:solidFill>
              </a:rPr>
              <a:t>Emergent neural simulator: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CC66"/>
              </a:buClr>
              <a:buFontTx/>
              <a:buNone/>
            </a:pPr>
            <a:r>
              <a:rPr lang="en-US" altLang="pl-PL">
                <a:solidFill>
                  <a:srgbClr val="FFFFFF"/>
                </a:solidFill>
              </a:rPr>
              <a:t>Aisa, B., Mingus, B., and O'Reilly, R. The emergent neural modeling system. Neural Networks, </a:t>
            </a:r>
            <a:br>
              <a:rPr lang="en-US" altLang="pl-PL">
                <a:solidFill>
                  <a:srgbClr val="FFFFFF"/>
                </a:solidFill>
              </a:rPr>
            </a:br>
            <a:r>
              <a:rPr lang="en-US" altLang="pl-PL">
                <a:solidFill>
                  <a:srgbClr val="FFFFFF"/>
                </a:solidFill>
              </a:rPr>
              <a:t>	21, 1045-1212, 2008.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CC66"/>
              </a:buClr>
              <a:buFontTx/>
              <a:buNone/>
            </a:pPr>
            <a:endParaRPr lang="en-US" altLang="pl-PL" sz="100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CC66"/>
              </a:buClr>
              <a:buFontTx/>
              <a:buNone/>
            </a:pPr>
            <a:r>
              <a:rPr lang="en-US" altLang="pl-PL">
                <a:solidFill>
                  <a:srgbClr val="FFFFFF"/>
                </a:solidFill>
              </a:rPr>
              <a:t>3-layer model of reading: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CC66"/>
              </a:buClr>
              <a:buFontTx/>
              <a:buNone/>
            </a:pPr>
            <a:r>
              <a:rPr lang="en-US" altLang="pl-PL">
                <a:solidFill>
                  <a:srgbClr val="FFFFFF"/>
                </a:solidFill>
              </a:rPr>
              <a:t>orthography, phonology, semantics, or distribution of activity over 140 microfeatures of concepts.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CC66"/>
              </a:buClr>
              <a:buFontTx/>
              <a:buNone/>
            </a:pPr>
            <a:r>
              <a:rPr lang="en-US" altLang="pl-PL">
                <a:solidFill>
                  <a:srgbClr val="FFFFFF"/>
                </a:solidFill>
              </a:rPr>
              <a:t>Hidden layers in between. </a:t>
            </a: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1196975"/>
            <a:ext cx="3948112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83724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02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more detailed model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866220"/>
            <a:ext cx="2616200" cy="60055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pl-PL" sz="2000" dirty="0" err="1" smtClean="0">
                <a:latin typeface="+mn-lt"/>
              </a:rPr>
              <a:t>Garagnani</a:t>
            </a:r>
            <a:r>
              <a:rPr lang="pl-PL" altLang="pl-PL" sz="2000" dirty="0" smtClean="0">
                <a:latin typeface="+mn-lt"/>
              </a:rPr>
              <a:t> et al</a:t>
            </a:r>
            <a:r>
              <a:rPr lang="en-US" altLang="pl-PL" sz="2000" dirty="0" smtClean="0">
                <a:latin typeface="+mn-lt"/>
              </a:rPr>
              <a:t>. Recruitment and consolidation of cell assemblies for words by way of Hebbian learning and com</a:t>
            </a:r>
            <a:r>
              <a:rPr lang="pl-PL" altLang="pl-PL" sz="2000" dirty="0" smtClean="0">
                <a:latin typeface="+mn-lt"/>
              </a:rPr>
              <a:t>-</a:t>
            </a:r>
            <a:r>
              <a:rPr lang="en-US" altLang="pl-PL" sz="2000" dirty="0" smtClean="0">
                <a:latin typeface="+mn-lt"/>
              </a:rPr>
              <a:t>petition in a multi-layer neural network, Cognitive Comp</a:t>
            </a:r>
            <a:r>
              <a:rPr lang="pl-PL" altLang="pl-PL" sz="2000" dirty="0" smtClean="0">
                <a:latin typeface="+mn-lt"/>
              </a:rPr>
              <a:t>.</a:t>
            </a:r>
            <a:r>
              <a:rPr lang="en-US" altLang="pl-PL" sz="2000" dirty="0" smtClean="0">
                <a:latin typeface="+mn-lt"/>
              </a:rPr>
              <a:t> 1(2), 160-176</a:t>
            </a:r>
            <a:r>
              <a:rPr lang="pl-PL" altLang="pl-PL" sz="2000" dirty="0" smtClean="0">
                <a:latin typeface="+mn-lt"/>
              </a:rPr>
              <a:t>, </a:t>
            </a:r>
            <a:r>
              <a:rPr lang="en-US" altLang="pl-PL" sz="2000" dirty="0" smtClean="0">
                <a:latin typeface="+mn-lt"/>
              </a:rPr>
              <a:t>2009</a:t>
            </a:r>
            <a:r>
              <a:rPr lang="pl-PL" altLang="pl-PL" sz="2000" dirty="0" smtClean="0">
                <a:latin typeface="+mn-lt"/>
              </a:rPr>
              <a:t>. </a:t>
            </a:r>
          </a:p>
          <a:p>
            <a:pPr marL="0" indent="0">
              <a:buFontTx/>
              <a:buNone/>
            </a:pPr>
            <a:r>
              <a:rPr lang="pl-PL" altLang="pl-PL" sz="2000" dirty="0" smtClean="0">
                <a:latin typeface="+mn-lt"/>
              </a:rPr>
              <a:t>P</a:t>
            </a:r>
            <a:r>
              <a:rPr lang="en-US" altLang="pl-PL" sz="2000" dirty="0" err="1" smtClean="0">
                <a:latin typeface="+mn-lt"/>
              </a:rPr>
              <a:t>rimary</a:t>
            </a:r>
            <a:r>
              <a:rPr lang="en-US" altLang="pl-PL" sz="2000" dirty="0" smtClean="0">
                <a:latin typeface="+mn-lt"/>
              </a:rPr>
              <a:t> auditory cortex (A1), auditory belt (AB)</a:t>
            </a:r>
            <a:r>
              <a:rPr lang="pl-PL" altLang="pl-PL" sz="2000" dirty="0" smtClean="0">
                <a:latin typeface="+mn-lt"/>
              </a:rPr>
              <a:t>, </a:t>
            </a:r>
            <a:r>
              <a:rPr lang="en-US" altLang="pl-PL" sz="2000" dirty="0" err="1" smtClean="0">
                <a:latin typeface="+mn-lt"/>
              </a:rPr>
              <a:t>parabelt</a:t>
            </a:r>
            <a:r>
              <a:rPr lang="en-US" altLang="pl-PL" sz="2000" dirty="0" smtClean="0">
                <a:latin typeface="+mn-lt"/>
              </a:rPr>
              <a:t> (PB</a:t>
            </a:r>
            <a:r>
              <a:rPr lang="pl-PL" altLang="pl-PL" sz="2000" dirty="0" smtClean="0">
                <a:latin typeface="+mn-lt"/>
              </a:rPr>
              <a:t>, </a:t>
            </a:r>
            <a:r>
              <a:rPr lang="en-US" altLang="pl-PL" sz="2000" dirty="0" smtClean="0">
                <a:latin typeface="+mn-lt"/>
              </a:rPr>
              <a:t>Wernicke’s area), inferior</a:t>
            </a:r>
            <a:r>
              <a:rPr lang="pl-PL" altLang="pl-PL" sz="2000" dirty="0" smtClean="0">
                <a:latin typeface="+mn-lt"/>
              </a:rPr>
              <a:t> </a:t>
            </a:r>
            <a:r>
              <a:rPr lang="en-US" altLang="pl-PL" sz="2000" dirty="0" smtClean="0">
                <a:latin typeface="+mn-lt"/>
              </a:rPr>
              <a:t>pre</a:t>
            </a:r>
            <a:r>
              <a:rPr lang="pl-PL" altLang="pl-PL" sz="2000" dirty="0" smtClean="0">
                <a:latin typeface="+mn-lt"/>
              </a:rPr>
              <a:t>- </a:t>
            </a:r>
            <a:r>
              <a:rPr lang="en-US" altLang="pl-PL" sz="2000" dirty="0" smtClean="0">
                <a:latin typeface="+mn-lt"/>
              </a:rPr>
              <a:t>frontal (PF) and premotor (PM</a:t>
            </a:r>
            <a:r>
              <a:rPr lang="pl-PL" altLang="pl-PL" sz="2000" dirty="0" smtClean="0">
                <a:latin typeface="+mn-lt"/>
              </a:rPr>
              <a:t>, </a:t>
            </a:r>
            <a:r>
              <a:rPr lang="en-US" altLang="pl-PL" sz="2000" dirty="0" err="1" smtClean="0">
                <a:latin typeface="+mn-lt"/>
              </a:rPr>
              <a:t>Broca</a:t>
            </a:r>
            <a:r>
              <a:rPr lang="en-US" altLang="pl-PL" sz="2000" dirty="0" smtClean="0">
                <a:latin typeface="+mn-lt"/>
              </a:rPr>
              <a:t>)</a:t>
            </a:r>
            <a:r>
              <a:rPr lang="pl-PL" altLang="pl-PL" sz="2000" dirty="0" smtClean="0">
                <a:latin typeface="+mn-lt"/>
              </a:rPr>
              <a:t>, </a:t>
            </a:r>
            <a:r>
              <a:rPr lang="en-US" altLang="pl-PL" sz="2000" dirty="0" smtClean="0">
                <a:latin typeface="+mn-lt"/>
              </a:rPr>
              <a:t>primary motor cortex (M1).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828675"/>
            <a:ext cx="607695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53766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92" y="260648"/>
            <a:ext cx="46101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67544" y="587727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From neurodynamics we will move to dynamics in semantic spaces. </a:t>
            </a:r>
          </a:p>
          <a:p>
            <a:r>
              <a:rPr lang="en-US" sz="2000" dirty="0" smtClean="0">
                <a:latin typeface="+mn-lt"/>
              </a:rPr>
              <a:t>Our </a:t>
            </a:r>
            <a:r>
              <a:rPr lang="en-US" sz="2000" dirty="0" err="1" smtClean="0">
                <a:latin typeface="+mn-lt"/>
                <a:hlinkClick r:id="rId4"/>
              </a:rPr>
              <a:t>Viser</a:t>
            </a:r>
            <a:r>
              <a:rPr lang="en-US" sz="2000" dirty="0" smtClean="0">
                <a:latin typeface="+mn-lt"/>
                <a:hlinkClick r:id="rId4"/>
              </a:rPr>
              <a:t> Toolbox</a:t>
            </a:r>
            <a:r>
              <a:rPr lang="en-US" sz="2000" dirty="0" smtClean="0">
                <a:latin typeface="+mn-lt"/>
              </a:rPr>
              <a:t> (Dobosz, Duch et al.) shows such trajectories.</a:t>
            </a:r>
            <a:endParaRPr lang="pl-PL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6235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4" y="1019175"/>
            <a:ext cx="76184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4213" y="333375"/>
            <a:ext cx="7793037" cy="685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pl-PL" kern="0" dirty="0" smtClean="0">
                <a:solidFill>
                  <a:srgbClr val="FFCC66"/>
                </a:solidFill>
                <a:latin typeface="Arial Unicode MS" pitchFamily="34" charset="-128"/>
                <a:ea typeface="Calibri" pitchFamily="34" charset="0"/>
              </a:rPr>
              <a:t>My favorite organ</a:t>
            </a:r>
            <a:r>
              <a:rPr lang="pl-PL" altLang="pl-PL" kern="0" dirty="0" smtClean="0">
                <a:solidFill>
                  <a:srgbClr val="FFCC66"/>
                </a:solidFill>
                <a:latin typeface="Arial Unicode MS" pitchFamily="34" charset="-128"/>
                <a:ea typeface="Calibri" pitchFamily="34" charset="0"/>
              </a:rPr>
              <a:t>!</a:t>
            </a:r>
            <a:r>
              <a:rPr lang="en-US" altLang="pl-PL" kern="0" dirty="0" smtClean="0">
                <a:solidFill>
                  <a:srgbClr val="FFCC66"/>
                </a:solidFill>
                <a:latin typeface="Arial Unicode MS" pitchFamily="34" charset="-128"/>
                <a:ea typeface="Calibri" pitchFamily="34" charset="0"/>
              </a:rPr>
              <a:t> Where is mind?</a:t>
            </a:r>
            <a:endParaRPr lang="pl-PL" altLang="pl-PL" kern="0" dirty="0" smtClean="0">
              <a:solidFill>
                <a:srgbClr val="FFCC66"/>
              </a:solidFill>
              <a:latin typeface="Arial Unicode MS" pitchFamily="34" charset="-128"/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56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Attractors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285875"/>
            <a:ext cx="8501063" cy="4071938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en-US" dirty="0" smtClean="0"/>
              <a:t>Basins of attractors: input activations {LGN(X)}=&gt; object recognition</a:t>
            </a:r>
            <a:br>
              <a:rPr lang="en-US" dirty="0" smtClean="0"/>
            </a:br>
            <a:endParaRPr lang="en-US" dirty="0" smtClean="0"/>
          </a:p>
          <a:p>
            <a:pPr marL="457200" indent="-457200" eaLnBrk="1" hangingPunct="1">
              <a:defRPr/>
            </a:pPr>
            <a:r>
              <a:rPr lang="en-US" dirty="0" smtClean="0"/>
              <a:t>Normal case: relatively large, easy associations, moving from one basin of attraction to another, exploring the activation space.</a:t>
            </a:r>
          </a:p>
          <a:p>
            <a:pPr marL="457200" indent="-457200" eaLnBrk="1" hangingPunct="1">
              <a:defRPr/>
            </a:pPr>
            <a:r>
              <a:rPr lang="en-US" dirty="0" smtClean="0"/>
              <a:t>Without accommodation (voltage-dependent K</a:t>
            </a:r>
            <a:r>
              <a:rPr lang="en-US" baseline="30000" dirty="0" smtClean="0"/>
              <a:t>+</a:t>
            </a:r>
            <a:r>
              <a:rPr lang="en-US" dirty="0" smtClean="0"/>
              <a:t> channels): deep, narrow basins, hard to move out of the basin, associations are weak. </a:t>
            </a:r>
          </a:p>
          <a:p>
            <a:pPr eaLnBrk="1" hangingPunct="1"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Attention results from: </a:t>
            </a:r>
          </a:p>
          <a:p>
            <a:pPr eaLnBrk="1" hangingPunct="1">
              <a:defRPr/>
            </a:pPr>
            <a:r>
              <a:rPr lang="en-US" dirty="0" smtClean="0"/>
              <a:t>inhibitory competition, </a:t>
            </a:r>
          </a:p>
          <a:p>
            <a:pPr eaLnBrk="1" hangingPunct="1">
              <a:defRPr/>
            </a:pPr>
            <a:r>
              <a:rPr lang="en-US" dirty="0" smtClean="0"/>
              <a:t>bidirectional interactive processing, </a:t>
            </a:r>
          </a:p>
          <a:p>
            <a:pPr eaLnBrk="1" hangingPunct="1">
              <a:defRPr/>
            </a:pPr>
            <a:r>
              <a:rPr lang="en-US" dirty="0" smtClean="0"/>
              <a:t>multiple constraint satisfaction</a:t>
            </a:r>
            <a:r>
              <a:rPr lang="en-US" smtClean="0"/>
              <a:t>. </a:t>
            </a:r>
            <a:endParaRPr lang="en-US" dirty="0" smtClean="0"/>
          </a:p>
        </p:txBody>
      </p:sp>
      <p:sp>
        <p:nvSpPr>
          <p:cNvPr id="37892" name="Rectangle 9"/>
          <p:cNvSpPr>
            <a:spLocks noChangeArrowheads="1"/>
          </p:cNvSpPr>
          <p:nvPr/>
        </p:nvSpPr>
        <p:spPr bwMode="auto">
          <a:xfrm>
            <a:off x="539750" y="5254625"/>
            <a:ext cx="83899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CC66"/>
              </a:buClr>
              <a:buFontTx/>
              <a:buNone/>
            </a:pPr>
            <a:r>
              <a:rPr lang="en-US" altLang="pl-PL">
                <a:solidFill>
                  <a:srgbClr val="FFFFFF"/>
                </a:solidFill>
              </a:rPr>
              <a:t>Accommodation: basins of attractors shrink and vanish because neurons desynchronize due to the fatigue; this allows other neurons to synchronize, leading to quite unrelated concepts (thoughts). 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571500"/>
            <a:ext cx="1304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4457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613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Recurrence plots</a:t>
            </a:r>
          </a:p>
        </p:txBody>
      </p:sp>
      <p:sp>
        <p:nvSpPr>
          <p:cNvPr id="38915" name="Symbol zastępczy zawartości 6"/>
          <p:cNvSpPr>
            <a:spLocks noGrp="1"/>
          </p:cNvSpPr>
          <p:nvPr>
            <p:ph idx="1"/>
          </p:nvPr>
        </p:nvSpPr>
        <p:spPr>
          <a:xfrm>
            <a:off x="5214938" y="4643438"/>
            <a:ext cx="3786187" cy="200025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pl-PL" sz="2000" dirty="0" smtClean="0"/>
              <a:t>Same trajectories displayed with recurrence plots, showing roughly 5 larger basins of attractors and some transient points. </a:t>
            </a:r>
          </a:p>
        </p:txBody>
      </p:sp>
      <p:sp>
        <p:nvSpPr>
          <p:cNvPr id="8" name="Symbol zastępczy zawartości 6"/>
          <p:cNvSpPr txBox="1">
            <a:spLocks/>
          </p:cNvSpPr>
          <p:nvPr/>
        </p:nvSpPr>
        <p:spPr bwMode="auto">
          <a:xfrm>
            <a:off x="785813" y="4567238"/>
            <a:ext cx="42656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  <a:cs typeface="+mn-cs"/>
              </a:rPr>
              <a:t>Starting from the word “flag”, with small synaptic noise (</a:t>
            </a:r>
            <a:r>
              <a:rPr lang="en-US" sz="2000" dirty="0" err="1">
                <a:solidFill>
                  <a:prstClr val="white"/>
                </a:solidFill>
                <a:latin typeface="Calibri"/>
                <a:cs typeface="+mn-cs"/>
              </a:rPr>
              <a:t>var</a:t>
            </a:r>
            <a:r>
              <a:rPr lang="en-US" sz="2000" dirty="0">
                <a:solidFill>
                  <a:prstClr val="white"/>
                </a:solidFill>
                <a:latin typeface="Calibri"/>
                <a:cs typeface="+mn-cs"/>
              </a:rPr>
              <a:t>=0.02), the network starts from reaching an attractor and moves to another one</a:t>
            </a:r>
            <a:r>
              <a:rPr lang="pl-PL" sz="2000" dirty="0">
                <a:solidFill>
                  <a:prstClr val="white"/>
                </a:solidFill>
                <a:latin typeface="Calibri"/>
                <a:cs typeface="+mn-cs"/>
              </a:rPr>
              <a:t> (frequently quite distant)</a:t>
            </a:r>
            <a:r>
              <a:rPr lang="en-US" sz="2000" dirty="0">
                <a:solidFill>
                  <a:prstClr val="white"/>
                </a:solidFill>
                <a:latin typeface="Calibri"/>
                <a:cs typeface="+mn-cs"/>
              </a:rPr>
              <a:t>, creating </a:t>
            </a:r>
            <a:r>
              <a:rPr lang="pl-PL" sz="2000" dirty="0">
                <a:solidFill>
                  <a:prstClr val="white"/>
                </a:solidFill>
                <a:latin typeface="Calibri"/>
                <a:cs typeface="+mn-cs"/>
              </a:rPr>
              <a:t>a </a:t>
            </a:r>
            <a:r>
              <a:rPr lang="en-US" sz="2000" dirty="0">
                <a:solidFill>
                  <a:prstClr val="white"/>
                </a:solidFill>
                <a:latin typeface="Calibri"/>
                <a:cs typeface="+mn-cs"/>
              </a:rPr>
              <a:t>“chain of thoughts”.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138238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1425" y="1149350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1425" y="1128713"/>
            <a:ext cx="38100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0627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5918200"/>
            <a:ext cx="8085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Activation of 140 semantic layer units starting from the word </a:t>
            </a:r>
            <a:r>
              <a:rPr 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„</a:t>
            </a:r>
            <a:r>
              <a:rPr lang="pl-PL" sz="20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gain</a:t>
            </a:r>
            <a:r>
              <a:rPr lang="pl-PL" sz="2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”</a:t>
            </a:r>
            <a:r>
              <a:rPr lang="en-US" sz="2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rapid transitions between a sequence of related concepts is seen</a:t>
            </a:r>
            <a:r>
              <a:rPr 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57" y="203200"/>
            <a:ext cx="67706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1741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Normal-Autistic</a:t>
            </a:r>
          </a:p>
        </p:txBody>
      </p:sp>
      <p:sp>
        <p:nvSpPr>
          <p:cNvPr id="84995" name="Symbol zastępczy zawartości 6"/>
          <p:cNvSpPr txBox="1">
            <a:spLocks/>
          </p:cNvSpPr>
          <p:nvPr/>
        </p:nvSpPr>
        <p:spPr bwMode="auto">
          <a:xfrm>
            <a:off x="684403" y="4868863"/>
            <a:ext cx="81788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Trajectories of semantic layer </a:t>
            </a:r>
            <a:r>
              <a:rPr lang="pl-PL" sz="2000" dirty="0" smtClean="0">
                <a:solidFill>
                  <a:srgbClr val="FFFFFF"/>
                </a:solidFill>
                <a:latin typeface="Calibri" pitchFamily="34" charset="0"/>
              </a:rPr>
              <a:t>(140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D</a:t>
            </a:r>
            <a:r>
              <a:rPr lang="pl-PL" sz="2000" dirty="0" smtClean="0">
                <a:solidFill>
                  <a:srgbClr val="FFFFFF"/>
                </a:solidFill>
                <a:latin typeface="Calibri" pitchFamily="34" charset="0"/>
              </a:rPr>
              <a:t>)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for the word</a:t>
            </a:r>
            <a:r>
              <a:rPr lang="pl-PL" sz="20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sz="2000" dirty="0">
                <a:solidFill>
                  <a:srgbClr val="FFFFFF"/>
                </a:solidFill>
                <a:latin typeface="Calibri" pitchFamily="34" charset="0"/>
              </a:rPr>
              <a:t>„flag</a:t>
            </a:r>
            <a:r>
              <a:rPr lang="pl-PL" sz="2000" dirty="0" smtClean="0">
                <a:solidFill>
                  <a:srgbClr val="FFFFFF"/>
                </a:solidFill>
                <a:latin typeface="Calibri" pitchFamily="34" charset="0"/>
              </a:rPr>
              <a:t>”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 depends on parameters that control neural depolarization (</a:t>
            </a:r>
            <a:r>
              <a:rPr lang="en-US" sz="2000" dirty="0" err="1" smtClean="0">
                <a:solidFill>
                  <a:srgbClr val="FFFFFF"/>
                </a:solidFill>
                <a:latin typeface="Calibri" pitchFamily="34" charset="0"/>
              </a:rPr>
              <a:t>accomodation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)</a:t>
            </a:r>
            <a:r>
              <a:rPr lang="pl-PL" sz="2000" dirty="0" smtClean="0">
                <a:solidFill>
                  <a:srgbClr val="FFFFFF"/>
                </a:solidFill>
                <a:latin typeface="Calibri" pitchFamily="34" charset="0"/>
              </a:rPr>
              <a:t>. 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If spontaneous depolarization is weak (leaky ion channels are dysfunctional)  few thought and percepts are generated, leading to the </a:t>
            </a:r>
            <a:r>
              <a:rPr lang="en-US" sz="2000" dirty="0" err="1" smtClean="0">
                <a:solidFill>
                  <a:srgbClr val="FFFFFF"/>
                </a:solidFill>
                <a:latin typeface="Calibri" pitchFamily="34" charset="0"/>
              </a:rPr>
              <a:t>powveryt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 of mind, concentration on simple and strong stimuli. </a:t>
            </a:r>
            <a:endParaRPr lang="pl-PL" sz="2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906" y="1203068"/>
            <a:ext cx="4139407" cy="353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899" y="1203068"/>
            <a:ext cx="4194175" cy="353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771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4892"/>
            <a:ext cx="8229600" cy="67241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Internalization of environment</a:t>
            </a:r>
            <a:endParaRPr lang="pl-PL" dirty="0" smtClean="0"/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839789"/>
            <a:ext cx="8350250" cy="7901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Episodes are remembered and serve as reference points, if observations are unbiased they reflect reality. </a:t>
            </a:r>
            <a:endParaRPr lang="pl-P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9941"/>
            <a:ext cx="80581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5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153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Extreme plasticity</a:t>
            </a:r>
            <a:endParaRPr lang="pl-PL" dirty="0" smtClean="0"/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06464"/>
            <a:ext cx="8350250" cy="12062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Brain plasticity (learning) is increased if long, Slow strong emotions are involved. Followed by</a:t>
            </a:r>
            <a:r>
              <a:rPr lang="en-US" dirty="0"/>
              <a:t> </a:t>
            </a:r>
            <a:r>
              <a:rPr lang="en-US" dirty="0" smtClean="0"/>
              <a:t>depressive mood it leads to severe distortions, false associations, simplistic understanding. </a:t>
            </a:r>
            <a:endParaRPr lang="pl-PL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" y="2112665"/>
            <a:ext cx="7829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4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153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Conspiracy views</a:t>
            </a:r>
            <a:endParaRPr lang="pl-PL" dirty="0" smtClean="0"/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82664"/>
            <a:ext cx="8350250" cy="12930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Illuminati, masons, Jews, UFOs</a:t>
            </a:r>
            <a:r>
              <a:rPr lang="pl-PL" dirty="0" smtClean="0"/>
              <a:t>, </a:t>
            </a:r>
            <a:r>
              <a:rPr lang="en-US" dirty="0" smtClean="0"/>
              <a:t>or twisted view of the world leaves big holes and admits simple explanations that save mental energy</a:t>
            </a:r>
            <a:r>
              <a:rPr lang="pl-PL" dirty="0" smtClean="0"/>
              <a:t>, </a:t>
            </a:r>
            <a:r>
              <a:rPr lang="en-US" dirty="0" smtClean="0"/>
              <a:t>creating </a:t>
            </a:r>
            <a:r>
              <a:rPr lang="pl-PL" dirty="0" smtClean="0"/>
              <a:t>„</a:t>
            </a:r>
            <a:r>
              <a:rPr lang="en-US" dirty="0" smtClean="0"/>
              <a:t>sinks</a:t>
            </a:r>
            <a:r>
              <a:rPr lang="pl-PL" dirty="0" smtClean="0"/>
              <a:t>”</a:t>
            </a:r>
            <a:r>
              <a:rPr lang="en-US" dirty="0" smtClean="0"/>
              <a:t> that attract many unrelated episodes</a:t>
            </a:r>
            <a:r>
              <a:rPr lang="pl-PL" dirty="0" smtClean="0"/>
              <a:t>. </a:t>
            </a:r>
            <a:endParaRPr lang="pl-PL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9" y="2170956"/>
            <a:ext cx="7627937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697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Memoid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</a:t>
            </a:r>
          </a:p>
        </p:txBody>
      </p:sp>
      <p:sp>
        <p:nvSpPr>
          <p:cNvPr id="69635" name="Symbol zastępczy zawartości 6"/>
          <p:cNvSpPr>
            <a:spLocks noGrp="1"/>
          </p:cNvSpPr>
          <p:nvPr>
            <p:ph idx="1"/>
          </p:nvPr>
        </p:nvSpPr>
        <p:spPr>
          <a:xfrm>
            <a:off x="467544" y="1407056"/>
            <a:ext cx="3384376" cy="1800199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Totally distorted world view, mind changed into a </a:t>
            </a:r>
            <a:r>
              <a:rPr lang="pl-PL" alt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memplex</a:t>
            </a:r>
            <a:r>
              <a:rPr lang="en-US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alt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Tx/>
              <a:buNone/>
            </a:pPr>
            <a:r>
              <a:rPr lang="en-US" alt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Ready for sacrifice.</a:t>
            </a:r>
            <a:endParaRPr lang="pl-PL" alt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404419"/>
            <a:ext cx="5165725" cy="29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771388"/>
            <a:ext cx="5280025" cy="300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78566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" y="5440864"/>
            <a:ext cx="7968780" cy="1114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112" y="4326439"/>
            <a:ext cx="5282730" cy="11144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31750" name="pole tekstowe 1"/>
          <p:cNvSpPr txBox="1">
            <a:spLocks noChangeArrowheads="1"/>
          </p:cNvSpPr>
          <p:nvPr/>
        </p:nvSpPr>
        <p:spPr bwMode="auto">
          <a:xfrm>
            <a:off x="611560" y="260648"/>
            <a:ext cx="48652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Soul 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>or brain: what makes us human?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Interdisciplinary Workshop,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Toru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ń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19-21.10.2016</a:t>
            </a:r>
            <a:endParaRPr lang="pl-PL" sz="2400" dirty="0" smtClean="0">
              <a:solidFill>
                <a:srgbClr val="FFC000"/>
              </a:solidFill>
              <a:latin typeface="Calibri" pitchFamily="34" charset="0"/>
              <a:hlinkClick r:id="rId5"/>
            </a:endParaRPr>
          </a:p>
          <a:p>
            <a:pPr eaLnBrk="1" hangingPunct="1"/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2" y="3046046"/>
            <a:ext cx="523627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2" y="1435180"/>
            <a:ext cx="523627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5749" y="4892010"/>
            <a:ext cx="1333500" cy="18002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pole tekstowe 1"/>
          <p:cNvSpPr txBox="1">
            <a:spLocks noChangeArrowheads="1"/>
          </p:cNvSpPr>
          <p:nvPr/>
        </p:nvSpPr>
        <p:spPr bwMode="auto">
          <a:xfrm>
            <a:off x="6010317" y="282734"/>
            <a:ext cx="306470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Infants, learning, </a:t>
            </a:r>
            <a:b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and cognitive development.</a:t>
            </a:r>
            <a:b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4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-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5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.1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1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.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20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16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       </a:t>
            </a:r>
            <a:b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err="1" smtClean="0">
                <a:solidFill>
                  <a:srgbClr val="FFC000"/>
                </a:solidFill>
                <a:latin typeface="Calibri" pitchFamily="34" charset="0"/>
              </a:rPr>
              <a:t>Interdoctor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: Disorders </a:t>
            </a:r>
            <a:b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of consciousness. 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rgbClr val="FFC000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19-21.10.2016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  </a:t>
            </a:r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9722"/>
            <a:ext cx="2686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6303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8312" y="796330"/>
            <a:ext cx="3311600" cy="180020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for synchronization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your neurons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11188" y="5672138"/>
            <a:ext cx="813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775F55"/>
              </a:buClr>
              <a:buSzPct val="115000"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Google: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W.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Duch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=&gt; talks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,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papers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,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lectures 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…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952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13063"/>
            <a:ext cx="25923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810518"/>
            <a:ext cx="3948113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7432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Soul or brain</a:t>
            </a:r>
            <a:r>
              <a:rPr lang="pl-PL" dirty="0" smtClean="0"/>
              <a:t>?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4267" y="5563839"/>
            <a:ext cx="8350250" cy="11528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Soul </a:t>
            </a:r>
            <a:r>
              <a:rPr lang="en-US" dirty="0">
                <a:hlinkClick r:id="rId2"/>
              </a:rPr>
              <a:t>or brain: what makes us human?</a:t>
            </a:r>
            <a:r>
              <a:rPr lang="en-US" dirty="0"/>
              <a:t> Interdisciplinary Workshop, Faculty of Theology, Nicolaus Copernicus </a:t>
            </a:r>
            <a:r>
              <a:rPr lang="en-US" dirty="0" smtClean="0"/>
              <a:t>University + </a:t>
            </a:r>
            <a:r>
              <a:rPr lang="en-US" dirty="0" err="1" smtClean="0"/>
              <a:t>Insbruck</a:t>
            </a:r>
            <a:r>
              <a:rPr lang="en-US" dirty="0" smtClean="0"/>
              <a:t> + </a:t>
            </a:r>
            <a:r>
              <a:rPr lang="en-US" dirty="0" err="1" smtClean="0"/>
              <a:t>Pampeluna</a:t>
            </a:r>
            <a:r>
              <a:rPr lang="pl-PL" dirty="0" smtClean="0"/>
              <a:t> (10/</a:t>
            </a:r>
            <a:r>
              <a:rPr lang="en-US" dirty="0" smtClean="0"/>
              <a:t>2016</a:t>
            </a:r>
            <a:r>
              <a:rPr lang="pl-PL" dirty="0" smtClean="0"/>
              <a:t>).</a:t>
            </a:r>
            <a:r>
              <a:rPr lang="en-US" dirty="0" smtClean="0"/>
              <a:t>  Almost no dualists are left even among theologians. </a:t>
            </a:r>
            <a:endParaRPr lang="pl-PL" dirty="0" smtClean="0"/>
          </a:p>
        </p:txBody>
      </p:sp>
      <p:pic>
        <p:nvPicPr>
          <p:cNvPr id="6146" name="Picture 2" descr="Image result for thought in the b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79" y="908720"/>
            <a:ext cx="5334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5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is the meaning? </a:t>
            </a:r>
            <a:endParaRPr lang="pl-PL" sz="1400" dirty="0" smtClean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11188" y="3860800"/>
            <a:ext cx="8424862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4175" indent="-384175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CC66"/>
              </a:buClr>
              <a:buFontTx/>
              <a:buNone/>
            </a:pPr>
            <a:endParaRPr lang="pl-PL" altLang="pl-PL" sz="2000">
              <a:solidFill>
                <a:srgbClr val="FFCC66"/>
              </a:solidFill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214438"/>
            <a:ext cx="8358187" cy="1071562"/>
          </a:xfrm>
        </p:spPr>
        <p:txBody>
          <a:bodyPr/>
          <a:lstStyle/>
          <a:p>
            <a:pPr marL="358775" indent="-358775">
              <a:lnSpc>
                <a:spcPct val="90000"/>
              </a:lnSpc>
              <a:buClr>
                <a:srgbClr val="FFCC66"/>
              </a:buClr>
              <a:buFontTx/>
              <a:buNone/>
            </a:pPr>
            <a:r>
              <a:rPr lang="en-US" altLang="pl-PL" smtClean="0">
                <a:solidFill>
                  <a:srgbClr val="EAEAEA"/>
                </a:solidFill>
                <a:latin typeface="Calibri" pitchFamily="34" charset="0"/>
              </a:rPr>
              <a:t>How should a concept meaning be represented? </a:t>
            </a:r>
            <a:endParaRPr lang="pl-PL" altLang="pl-PL" smtClean="0">
              <a:solidFill>
                <a:srgbClr val="EAEAEA"/>
              </a:solidFill>
              <a:latin typeface="Calibri" pitchFamily="34" charset="0"/>
            </a:endParaRPr>
          </a:p>
          <a:p>
            <a:pPr marL="358775" indent="-358775">
              <a:lnSpc>
                <a:spcPct val="90000"/>
              </a:lnSpc>
              <a:buClr>
                <a:srgbClr val="FFCC66"/>
              </a:buClr>
            </a:pPr>
            <a:r>
              <a:rPr lang="en-US" altLang="pl-PL" smtClean="0">
                <a:solidFill>
                  <a:srgbClr val="EAEAEA"/>
                </a:solidFill>
                <a:latin typeface="Calibri" pitchFamily="34" charset="0"/>
              </a:rPr>
              <a:t>No representations, only </a:t>
            </a:r>
            <a:r>
              <a:rPr lang="pl-PL" altLang="pl-PL" smtClean="0">
                <a:solidFill>
                  <a:srgbClr val="EAEAEA"/>
                </a:solidFill>
                <a:latin typeface="Calibri" pitchFamily="34" charset="0"/>
              </a:rPr>
              <a:t>senso</a:t>
            </a:r>
            <a:r>
              <a:rPr lang="en-US" altLang="pl-PL" smtClean="0">
                <a:solidFill>
                  <a:srgbClr val="EAEAEA"/>
                </a:solidFill>
                <a:latin typeface="Calibri" pitchFamily="34" charset="0"/>
              </a:rPr>
              <a:t>-</a:t>
            </a:r>
            <a:r>
              <a:rPr lang="pl-PL" altLang="pl-PL" smtClean="0">
                <a:solidFill>
                  <a:srgbClr val="EAEAEA"/>
                </a:solidFill>
                <a:latin typeface="Calibri" pitchFamily="34" charset="0"/>
              </a:rPr>
              <a:t>motor</a:t>
            </a:r>
            <a:r>
              <a:rPr lang="en-US" altLang="pl-PL" smtClean="0">
                <a:solidFill>
                  <a:srgbClr val="EAEAEA"/>
                </a:solidFill>
                <a:latin typeface="Calibri" pitchFamily="34" charset="0"/>
              </a:rPr>
              <a:t>ic embodiment (robotics).</a:t>
            </a:r>
            <a:r>
              <a:rPr lang="pl-PL" altLang="pl-PL" smtClean="0">
                <a:solidFill>
                  <a:srgbClr val="EAEAEA"/>
                </a:solidFill>
                <a:latin typeface="Calibri" pitchFamily="34" charset="0"/>
              </a:rPr>
              <a:t> </a:t>
            </a:r>
          </a:p>
          <a:p>
            <a:pPr marL="358775" indent="-358775">
              <a:lnSpc>
                <a:spcPct val="90000"/>
              </a:lnSpc>
              <a:buClr>
                <a:srgbClr val="FFCC66"/>
              </a:buClr>
            </a:pPr>
            <a:r>
              <a:rPr lang="en-US" altLang="pl-PL" smtClean="0">
                <a:solidFill>
                  <a:srgbClr val="EAEAEA"/>
                </a:solidFill>
                <a:latin typeface="Calibri" pitchFamily="34" charset="0"/>
              </a:rPr>
              <a:t>Only some concepts have shared meaning through embodiment.</a:t>
            </a:r>
            <a:r>
              <a:rPr lang="pl-PL" altLang="pl-PL" smtClean="0">
                <a:solidFill>
                  <a:srgbClr val="EAEAEA"/>
                </a:solidFill>
                <a:latin typeface="Calibri" pitchFamily="34" charset="0"/>
              </a:rPr>
              <a:t> </a:t>
            </a:r>
          </a:p>
        </p:txBody>
      </p:sp>
      <p:grpSp>
        <p:nvGrpSpPr>
          <p:cNvPr id="2" name="Grupa 6"/>
          <p:cNvGrpSpPr>
            <a:grpSpLocks/>
          </p:cNvGrpSpPr>
          <p:nvPr/>
        </p:nvGrpSpPr>
        <p:grpSpPr bwMode="auto">
          <a:xfrm>
            <a:off x="500063" y="2357438"/>
            <a:ext cx="8501062" cy="4214812"/>
            <a:chOff x="500063" y="2357438"/>
            <a:chExt cx="8501093" cy="4214812"/>
          </a:xfrm>
        </p:grpSpPr>
        <p:sp>
          <p:nvSpPr>
            <p:cNvPr id="20486" name="Rectangle 11"/>
            <p:cNvSpPr>
              <a:spLocks noChangeArrowheads="1"/>
            </p:cNvSpPr>
            <p:nvPr/>
          </p:nvSpPr>
          <p:spPr bwMode="auto">
            <a:xfrm>
              <a:off x="500063" y="5357813"/>
              <a:ext cx="8501093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Char char="•"/>
                <a:defRPr sz="2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SzPct val="11500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SzPct val="110000"/>
                <a:buChar char="•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10000"/>
                <a:buChar char="•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rgbClr val="FFCC66"/>
                </a:buClr>
                <a:buFontTx/>
                <a:buNone/>
              </a:pPr>
              <a:r>
                <a:rPr lang="pl-PL" altLang="pl-PL" sz="2000">
                  <a:solidFill>
                    <a:srgbClr val="FFFFFF"/>
                  </a:solidFill>
                  <a:latin typeface="Calibri" pitchFamily="34" charset="0"/>
                </a:rPr>
                <a:t>Aaron Sloman (2007): </a:t>
              </a:r>
              <a:r>
                <a:rPr lang="en-US" altLang="pl-PL" sz="2000">
                  <a:solidFill>
                    <a:srgbClr val="FFFFFF"/>
                  </a:solidFill>
                  <a:latin typeface="Calibri" pitchFamily="34" charset="0"/>
                </a:rPr>
                <a:t>only simple concepts come from our “being in the world”experience</a:t>
              </a:r>
              <a:r>
                <a:rPr lang="pl-PL" altLang="pl-PL" sz="2000">
                  <a:solidFill>
                    <a:srgbClr val="FFFFFF"/>
                  </a:solidFill>
                  <a:latin typeface="Calibri" pitchFamily="34" charset="0"/>
                </a:rPr>
                <a:t>, </a:t>
              </a:r>
              <a:r>
                <a:rPr lang="en-US" altLang="pl-PL" sz="2000">
                  <a:solidFill>
                    <a:srgbClr val="FFFFFF"/>
                  </a:solidFill>
                  <a:latin typeface="Calibri" pitchFamily="34" charset="0"/>
                </a:rPr>
                <a:t>others are compounds, abstract</a:t>
              </a:r>
              <a:r>
                <a:rPr lang="pl-PL" altLang="pl-PL" sz="2000">
                  <a:solidFill>
                    <a:srgbClr val="FFFFFF"/>
                  </a:solidFill>
                  <a:latin typeface="Calibri" pitchFamily="34" charset="0"/>
                </a:rPr>
                <a:t>.</a:t>
              </a:r>
              <a:br>
                <a:rPr lang="pl-PL" altLang="pl-PL" sz="2000">
                  <a:solidFill>
                    <a:srgbClr val="FFFFFF"/>
                  </a:solidFill>
                  <a:latin typeface="Calibri" pitchFamily="34" charset="0"/>
                </a:rPr>
              </a:br>
              <a:r>
                <a:rPr lang="pl-PL" altLang="pl-PL" sz="2000">
                  <a:solidFill>
                    <a:srgbClr val="FFFFFF"/>
                  </a:solidFill>
                  <a:latin typeface="Calibri" pitchFamily="34" charset="0"/>
                </a:rPr>
                <a:t>David Hume </a:t>
              </a:r>
              <a:r>
                <a:rPr lang="en-US" altLang="pl-PL" sz="2000">
                  <a:solidFill>
                    <a:srgbClr val="FFFFFF"/>
                  </a:solidFill>
                  <a:latin typeface="Calibri" pitchFamily="34" charset="0"/>
                </a:rPr>
                <a:t> gave good example</a:t>
              </a:r>
              <a:r>
                <a:rPr lang="pl-PL" altLang="pl-PL" sz="2000">
                  <a:solidFill>
                    <a:srgbClr val="FFFFFF"/>
                  </a:solidFill>
                  <a:latin typeface="Calibri" pitchFamily="34" charset="0"/>
                </a:rPr>
                <a:t>: “</a:t>
              </a:r>
              <a:r>
                <a:rPr lang="en-US" altLang="pl-PL" sz="2000">
                  <a:solidFill>
                    <a:srgbClr val="FFFFFF"/>
                  </a:solidFill>
                  <a:latin typeface="Calibri" pitchFamily="34" charset="0"/>
                </a:rPr>
                <a:t>golden mountain</a:t>
              </a:r>
              <a:r>
                <a:rPr lang="pl-PL" altLang="pl-PL" sz="2000">
                  <a:solidFill>
                    <a:srgbClr val="FFFFFF"/>
                  </a:solidFill>
                  <a:latin typeface="Calibri" pitchFamily="34" charset="0"/>
                </a:rPr>
                <a:t>”. </a:t>
              </a:r>
            </a:p>
            <a:p>
              <a:pPr eaLnBrk="1" hangingPunct="1">
                <a:lnSpc>
                  <a:spcPct val="90000"/>
                </a:lnSpc>
                <a:buClr>
                  <a:srgbClr val="FFCC66"/>
                </a:buClr>
                <a:buFontTx/>
                <a:buNone/>
              </a:pPr>
              <a:r>
                <a:rPr lang="en-US" altLang="pl-PL" sz="2000">
                  <a:solidFill>
                    <a:srgbClr val="FFFFFF"/>
                  </a:solidFill>
                  <a:latin typeface="Calibri" pitchFamily="34" charset="0"/>
                </a:rPr>
                <a:t>Not symbol grounding but symbol tethering, meaning from mutual interactions</a:t>
              </a:r>
              <a:r>
                <a:rPr lang="pl-PL" altLang="pl-PL" sz="2000">
                  <a:solidFill>
                    <a:srgbClr val="FFFFFF"/>
                  </a:solidFill>
                  <a:latin typeface="Calibri" pitchFamily="34" charset="0"/>
                </a:rPr>
                <a:t>. </a:t>
              </a:r>
            </a:p>
          </p:txBody>
        </p:sp>
        <p:pic>
          <p:nvPicPr>
            <p:cNvPr id="2048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813" y="2357438"/>
              <a:ext cx="5508625" cy="286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253941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Words to read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5661025"/>
            <a:ext cx="8353425" cy="1008063"/>
          </a:xfrm>
          <a:noFill/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pl-PL" sz="200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40 words, 20 abstract &amp; 20 concrete; dendrogram shows similarity in phonological and semantic layers after training. </a:t>
            </a:r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12875"/>
            <a:ext cx="45116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332263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81256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smtClean="0"/>
              <a:t>Reading and dyslexia</a:t>
            </a:r>
            <a:endParaRPr lang="en-US" sz="3200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96975"/>
            <a:ext cx="4537075" cy="2663825"/>
          </a:xfrm>
          <a:noFill/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Phonological</a:t>
            </a:r>
            <a:r>
              <a:rPr lang="pl-PL" altLang="pl-PL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altLang="pl-PL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dyslexia</a:t>
            </a:r>
            <a:r>
              <a:rPr lang="pl-PL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deﬁcit in reading pronounceable </a:t>
            </a:r>
            <a:r>
              <a:rPr lang="en-US" altLang="pl-PL" sz="20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nonwords</a:t>
            </a:r>
            <a:r>
              <a:rPr lang="en-US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(e.g.,</a:t>
            </a:r>
            <a:r>
              <a:rPr lang="pl-PL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altLang="pl-PL" sz="20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nust</a:t>
            </a:r>
            <a:r>
              <a:rPr lang="en-US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”</a:t>
            </a:r>
            <a:r>
              <a:rPr lang="pl-PL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pl-PL" altLang="pl-PL" sz="20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Wernicke</a:t>
            </a:r>
            <a:r>
              <a:rPr lang="pl-PL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).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0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pl-PL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Deep dyslexia </a:t>
            </a:r>
            <a:r>
              <a:rPr lang="en-US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like phonological dyslexia </a:t>
            </a:r>
            <a:r>
              <a:rPr lang="pl-PL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signiﬁcant levels of semantic errors,</a:t>
            </a:r>
            <a:r>
              <a:rPr lang="pl-PL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read</a:t>
            </a:r>
            <a:r>
              <a:rPr lang="pl-PL" altLang="pl-PL" sz="20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ing</a:t>
            </a:r>
            <a:r>
              <a:rPr lang="pl-PL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for ex. </a:t>
            </a:r>
            <a:r>
              <a:rPr lang="en-US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“dog” as “cat”</a:t>
            </a:r>
            <a:r>
              <a:rPr lang="pl-PL" altLang="pl-PL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3619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539750" y="3933825"/>
            <a:ext cx="84248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dirty="0">
                <a:solidFill>
                  <a:srgbClr val="FFFF00"/>
                </a:solidFill>
                <a:latin typeface="Calibri" pitchFamily="34" charset="0"/>
              </a:rPr>
              <a:t>Surface </a:t>
            </a:r>
            <a:r>
              <a:rPr lang="pl-PL" altLang="pl-PL" sz="2000" dirty="0" err="1">
                <a:solidFill>
                  <a:srgbClr val="FFFF00"/>
                </a:solidFill>
                <a:latin typeface="Calibri" pitchFamily="34" charset="0"/>
              </a:rPr>
              <a:t>dyslexia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: </a:t>
            </a: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preserved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ability to read </a:t>
            </a:r>
            <a:r>
              <a:rPr lang="en-US" altLang="pl-PL" sz="2000" dirty="0" err="1">
                <a:solidFill>
                  <a:srgbClr val="FFFFFF"/>
                </a:solidFill>
                <a:latin typeface="Calibri" pitchFamily="34" charset="0"/>
              </a:rPr>
              <a:t>nonwords</a:t>
            </a: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, impairments in retrieving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semantic information from written words, difﬁculty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in reading exception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,</a:t>
            </a: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 low-frequency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words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, ex. </a:t>
            </a: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“yacht.” 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/>
            </a:r>
            <a:b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</a:b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Surface dyslexia 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- </a:t>
            </a:r>
            <a:r>
              <a:rPr lang="en-US" altLang="pl-PL" sz="2000" dirty="0">
                <a:solidFill>
                  <a:srgbClr val="FFFFFF"/>
                </a:solidFill>
                <a:latin typeface="Calibri" pitchFamily="34" charset="0"/>
              </a:rPr>
              <a:t>visual errors, but not semantic errors.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l-PL" altLang="pl-PL" sz="1000" dirty="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Double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route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model of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dyslexia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includes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orthography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phonology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, and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semantic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layers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direct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ortho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=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Phono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route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and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indirect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ortho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=&gt;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semantics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=&gt;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phono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allowing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to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pronounce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rare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altLang="pl-PL" sz="2000" dirty="0" err="1">
                <a:solidFill>
                  <a:srgbClr val="FFFFFF"/>
                </a:solidFill>
                <a:latin typeface="Calibri" pitchFamily="34" charset="0"/>
              </a:rPr>
              <a:t>words</a:t>
            </a:r>
            <a:r>
              <a:rPr lang="pl-PL" altLang="pl-PL" sz="2000" dirty="0">
                <a:solidFill>
                  <a:srgbClr val="FFFFFF"/>
                </a:solidFill>
                <a:latin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810163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Phrenology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23528" y="908720"/>
            <a:ext cx="3880172" cy="180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Phrenology was popular in </a:t>
            </a:r>
            <a:r>
              <a:rPr lang="pl-PL" dirty="0" smtClean="0"/>
              <a:t>19 </a:t>
            </a:r>
            <a:r>
              <a:rPr lang="en-US" dirty="0" smtClean="0"/>
              <a:t>century. The scull was divided in </a:t>
            </a:r>
            <a:r>
              <a:rPr lang="pl-PL" dirty="0" smtClean="0"/>
              <a:t>35 </a:t>
            </a:r>
            <a:r>
              <a:rPr lang="en-US" dirty="0" smtClean="0"/>
              <a:t>areas with specific functions</a:t>
            </a:r>
            <a:r>
              <a:rPr lang="pl-PL" dirty="0" smtClean="0"/>
              <a:t>. </a:t>
            </a:r>
          </a:p>
          <a:p>
            <a:pPr marL="0" indent="0">
              <a:buNone/>
            </a:pPr>
            <a:r>
              <a:rPr lang="en-US" dirty="0" err="1" smtClean="0"/>
              <a:t>Amativness</a:t>
            </a:r>
            <a:r>
              <a:rPr lang="en-US" dirty="0" smtClean="0"/>
              <a:t>, friendship, self esteem</a:t>
            </a:r>
            <a:r>
              <a:rPr lang="pl-PL" dirty="0" smtClean="0"/>
              <a:t>, </a:t>
            </a:r>
            <a:r>
              <a:rPr lang="en-US" dirty="0" smtClean="0"/>
              <a:t>hope</a:t>
            </a:r>
            <a:r>
              <a:rPr lang="pl-PL" dirty="0" smtClean="0"/>
              <a:t>, </a:t>
            </a:r>
            <a:r>
              <a:rPr lang="en-US" dirty="0" smtClean="0"/>
              <a:t>wit, veneration </a:t>
            </a:r>
            <a:r>
              <a:rPr lang="pl-PL" dirty="0" smtClean="0"/>
              <a:t>…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908720"/>
            <a:ext cx="4940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513042" y="2852936"/>
            <a:ext cx="3183772" cy="3528392"/>
            <a:chOff x="539710" y="3140968"/>
            <a:chExt cx="3183772" cy="3528392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53" y="3140968"/>
              <a:ext cx="3169929" cy="178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10" y="4958083"/>
              <a:ext cx="3183771" cy="171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128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humannhealth.com/wp-content/uploads/2015/10/female-brain-male-b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39600"/>
            <a:ext cx="76200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818778" y="4749144"/>
            <a:ext cx="8145710" cy="180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This is also not what we have in the brain … </a:t>
            </a:r>
          </a:p>
          <a:p>
            <a:pPr marL="0" indent="0">
              <a:buNone/>
            </a:pPr>
            <a:r>
              <a:rPr lang="en-US" dirty="0" smtClean="0"/>
              <a:t>But there are many </a:t>
            </a:r>
            <a:r>
              <a:rPr lang="en-US" dirty="0" err="1" smtClean="0"/>
              <a:t>neuromyth</a:t>
            </a:r>
            <a:r>
              <a:rPr lang="en-US" dirty="0" smtClean="0"/>
              <a:t> and pseudo-scientific </a:t>
            </a:r>
            <a:br>
              <a:rPr lang="en-US" dirty="0" smtClean="0"/>
            </a:br>
            <a:r>
              <a:rPr lang="en-US" dirty="0" smtClean="0"/>
              <a:t>organizations that promote ideas at this level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Ex: </a:t>
            </a:r>
            <a:r>
              <a:rPr lang="pl-PL" dirty="0" err="1"/>
              <a:t>Structogram</a:t>
            </a:r>
            <a:r>
              <a:rPr lang="pl-PL" dirty="0"/>
              <a:t> Training </a:t>
            </a:r>
            <a:r>
              <a:rPr lang="pl-PL" dirty="0" smtClean="0"/>
              <a:t>System</a:t>
            </a:r>
            <a:r>
              <a:rPr lang="en-US" dirty="0" smtClean="0"/>
              <a:t>, </a:t>
            </a:r>
            <a:r>
              <a:rPr lang="pl-PL" dirty="0" err="1"/>
              <a:t>Genetic</a:t>
            </a:r>
            <a:r>
              <a:rPr lang="pl-PL" dirty="0"/>
              <a:t> </a:t>
            </a:r>
            <a:r>
              <a:rPr lang="pl-PL" dirty="0" err="1"/>
              <a:t>Code</a:t>
            </a:r>
            <a:r>
              <a:rPr lang="pl-PL" dirty="0"/>
              <a:t> for </a:t>
            </a:r>
            <a:r>
              <a:rPr lang="pl-PL" dirty="0" err="1" smtClean="0"/>
              <a:t>Personality</a:t>
            </a:r>
            <a:r>
              <a:rPr lang="en-US" dirty="0"/>
              <a:t>.</a:t>
            </a:r>
            <a:endParaRPr lang="pl-PL" dirty="0"/>
          </a:p>
        </p:txBody>
      </p:sp>
      <p:sp>
        <p:nvSpPr>
          <p:cNvPr id="3" name="AutoShape 2" descr="Image result for male female sig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Image result for male female sig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9826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869160"/>
            <a:ext cx="17145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2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demons in our brains …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6072988"/>
            <a:ext cx="8350250" cy="52568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Can we see what goes on in human brains? </a:t>
            </a:r>
            <a:endParaRPr lang="pl-PL" dirty="0"/>
          </a:p>
        </p:txBody>
      </p:sp>
      <p:pic>
        <p:nvPicPr>
          <p:cNvPr id="7170" name="Picture 2" descr="Image result for demons in the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9872"/>
            <a:ext cx="6191250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6096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Psychological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43000"/>
            <a:ext cx="7696200" cy="2133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l-PL" dirty="0" smtClean="0"/>
              <a:t>Psychological spaces: 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l-PL" dirty="0" smtClean="0"/>
              <a:t>K. Lewin, The conceptual representation and the measurement of psychological forces (1938), cognitive dynamic movement in phenomenological space</a:t>
            </a:r>
            <a:r>
              <a:rPr lang="pl-PL" altLang="pl-PL" dirty="0" smtClean="0"/>
              <a:t>.</a:t>
            </a:r>
            <a:endParaRPr lang="en-US" altLang="pl-PL" dirty="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l-PL" dirty="0" smtClean="0"/>
              <a:t>George Kelly (1955), personal construct psychology, geometry of psychological spaces as alternative to logic.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l-PL" dirty="0" smtClean="0"/>
              <a:t>A complete theory of cognition, action, learning and intention. </a:t>
            </a:r>
          </a:p>
        </p:txBody>
      </p:sp>
      <p:sp>
        <p:nvSpPr>
          <p:cNvPr id="516100" name="Text Box 4"/>
          <p:cNvSpPr txBox="1">
            <a:spLocks noChangeArrowheads="1"/>
          </p:cNvSpPr>
          <p:nvPr/>
        </p:nvSpPr>
        <p:spPr bwMode="auto">
          <a:xfrm>
            <a:off x="685800" y="3581400"/>
            <a:ext cx="472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latin typeface="+mn-lt"/>
              </a:rPr>
              <a:t>P-space: region in which we may place and classify elements of our experience, constructed and evolving, „a space without distance”, divided by dichotomies.</a:t>
            </a:r>
          </a:p>
        </p:txBody>
      </p:sp>
      <p:sp>
        <p:nvSpPr>
          <p:cNvPr id="516102" name="Text Box 6"/>
          <p:cNvSpPr txBox="1">
            <a:spLocks noChangeArrowheads="1"/>
          </p:cNvSpPr>
          <p:nvPr/>
        </p:nvSpPr>
        <p:spPr bwMode="auto">
          <a:xfrm>
            <a:off x="685800" y="5029200"/>
            <a:ext cx="4724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latin typeface="+mn-lt"/>
              </a:rPr>
              <a:t>P-spaces</a:t>
            </a:r>
            <a:r>
              <a:rPr lang="pl-PL" sz="2000" dirty="0">
                <a:latin typeface="+mn-lt"/>
              </a:rPr>
              <a:t> (Shepard 1957-2001)</a:t>
            </a:r>
            <a:r>
              <a:rPr lang="en-US" sz="2000" dirty="0">
                <a:latin typeface="+mn-lt"/>
              </a:rPr>
              <a:t>: </a:t>
            </a:r>
            <a:endParaRPr lang="pl-PL" sz="2000" dirty="0">
              <a:latin typeface="+mn-lt"/>
            </a:endParaRPr>
          </a:p>
          <a:p>
            <a:pPr algn="l">
              <a:buFontTx/>
              <a:buChar char="•"/>
              <a:defRPr/>
            </a:pPr>
            <a:r>
              <a:rPr lang="pl-PL" sz="2000" dirty="0">
                <a:latin typeface="+mn-lt"/>
              </a:rPr>
              <a:t>  </a:t>
            </a:r>
            <a:r>
              <a:rPr lang="en-US" sz="2000" dirty="0">
                <a:latin typeface="+mn-lt"/>
              </a:rPr>
              <a:t>minimal dimensionality</a:t>
            </a:r>
            <a:endParaRPr lang="pl-PL" sz="2000" dirty="0">
              <a:latin typeface="+mn-lt"/>
            </a:endParaRPr>
          </a:p>
          <a:p>
            <a:pPr algn="l">
              <a:buFontTx/>
              <a:buChar char="•"/>
              <a:defRPr/>
            </a:pPr>
            <a:r>
              <a:rPr lang="pl-PL" sz="2000" dirty="0">
                <a:latin typeface="+mn-lt"/>
              </a:rPr>
              <a:t>  </a:t>
            </a:r>
            <a:r>
              <a:rPr lang="en-US" sz="2000" dirty="0">
                <a:latin typeface="+mn-lt"/>
              </a:rPr>
              <a:t>distances that monotonically decrease </a:t>
            </a:r>
            <a:endParaRPr lang="pl-PL" sz="2000" dirty="0">
              <a:latin typeface="+mn-lt"/>
            </a:endParaRPr>
          </a:p>
          <a:p>
            <a:pPr algn="l">
              <a:defRPr/>
            </a:pPr>
            <a:r>
              <a:rPr lang="pl-PL" sz="2000" dirty="0">
                <a:latin typeface="+mn-lt"/>
              </a:rPr>
              <a:t>    </a:t>
            </a:r>
            <a:r>
              <a:rPr lang="en-US" sz="2000" dirty="0">
                <a:latin typeface="+mn-lt"/>
              </a:rPr>
              <a:t>with increasing similarity </a:t>
            </a:r>
            <a:endParaRPr lang="pl-PL" sz="2000" dirty="0">
              <a:latin typeface="+mn-lt"/>
            </a:endParaRPr>
          </a:p>
          <a:p>
            <a:pPr algn="l">
              <a:defRPr/>
            </a:pPr>
            <a:r>
              <a:rPr lang="pl-PL" sz="2000" dirty="0">
                <a:latin typeface="+mn-lt"/>
              </a:rPr>
              <a:t>   </a:t>
            </a:r>
            <a:r>
              <a:rPr lang="en-US" sz="2000" dirty="0">
                <a:latin typeface="+mn-lt"/>
              </a:rPr>
              <a:t>(multi-dimensional non-metric scaling). </a:t>
            </a:r>
          </a:p>
        </p:txBody>
      </p:sp>
      <p:pic>
        <p:nvPicPr>
          <p:cNvPr id="512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3143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6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15963"/>
          </a:xfrm>
          <a:noFill/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connections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305800" cy="457200"/>
          </a:xfrm>
          <a:noFill/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pl-PL" dirty="0" smtClean="0"/>
              <a:t>Geometric/dynamical ideas related to mind may be found in many fields:</a:t>
            </a:r>
          </a:p>
        </p:txBody>
      </p:sp>
      <p:sp>
        <p:nvSpPr>
          <p:cNvPr id="534532" name="Text Box 4"/>
          <p:cNvSpPr txBox="1">
            <a:spLocks noChangeArrowheads="1"/>
          </p:cNvSpPr>
          <p:nvPr/>
        </p:nvSpPr>
        <p:spPr bwMode="auto">
          <a:xfrm>
            <a:off x="433551" y="1631725"/>
            <a:ext cx="83820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2000" b="1" dirty="0">
                <a:latin typeface="+mn-lt"/>
              </a:rPr>
              <a:t>Philosophy</a:t>
            </a:r>
            <a:r>
              <a:rPr lang="en-US" sz="2000" dirty="0">
                <a:latin typeface="+mn-lt"/>
              </a:rPr>
              <a:t>: </a:t>
            </a:r>
            <a:r>
              <a:rPr lang="en-US" sz="2000" dirty="0" smtClean="0">
                <a:latin typeface="+mn-lt"/>
              </a:rPr>
              <a:t>Mind </a:t>
            </a:r>
            <a:r>
              <a:rPr lang="en-US" sz="2000" dirty="0">
                <a:latin typeface="+mn-lt"/>
              </a:rPr>
              <a:t>as </a:t>
            </a:r>
            <a:r>
              <a:rPr lang="en-US" sz="2000" dirty="0" smtClean="0">
                <a:latin typeface="+mn-lt"/>
              </a:rPr>
              <a:t>motion, </a:t>
            </a:r>
            <a:r>
              <a:rPr lang="en-US" sz="2000" dirty="0">
                <a:latin typeface="+mn-lt"/>
              </a:rPr>
              <a:t>ed. R.F. Port, T. van </a:t>
            </a:r>
            <a:r>
              <a:rPr lang="en-US" sz="2000" dirty="0" err="1">
                <a:latin typeface="+mn-lt"/>
              </a:rPr>
              <a:t>Gelder</a:t>
            </a:r>
            <a:r>
              <a:rPr lang="en-US" sz="2000" dirty="0">
                <a:latin typeface="+mn-lt"/>
              </a:rPr>
              <a:t> (MIT Press 1995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  <a:p>
            <a:pPr algn="l">
              <a:spcAft>
                <a:spcPts val="1200"/>
              </a:spcAft>
              <a:defRPr/>
            </a:pPr>
            <a:r>
              <a:rPr lang="en-US" sz="2000" b="1" dirty="0">
                <a:latin typeface="+mn-lt"/>
              </a:rPr>
              <a:t>Linguistics</a:t>
            </a:r>
            <a:r>
              <a:rPr lang="en-US" sz="2000" dirty="0">
                <a:latin typeface="+mn-lt"/>
              </a:rPr>
              <a:t>: G. </a:t>
            </a:r>
            <a:r>
              <a:rPr lang="en-US" sz="2000" dirty="0" err="1">
                <a:latin typeface="+mn-lt"/>
              </a:rPr>
              <a:t>Fauconnier</a:t>
            </a:r>
            <a:r>
              <a:rPr lang="en-US" sz="2000" dirty="0">
                <a:latin typeface="+mn-lt"/>
              </a:rPr>
              <a:t>, Mental Spaces (Cambridge U.P. 1994).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	Mental spaces and non-classical feature spaces. </a:t>
            </a:r>
          </a:p>
          <a:p>
            <a:pPr algn="l">
              <a:spcAft>
                <a:spcPts val="1200"/>
              </a:spcAft>
              <a:defRPr/>
            </a:pPr>
            <a:r>
              <a:rPr lang="en-US" sz="2000" dirty="0">
                <a:latin typeface="+mn-lt"/>
              </a:rPr>
              <a:t>J. Elman, Language as a dynamical system (San Diego, 1997</a:t>
            </a:r>
            <a:r>
              <a:rPr lang="en-US" sz="2000" dirty="0" smtClean="0">
                <a:latin typeface="+mn-lt"/>
              </a:rPr>
              <a:t>).</a:t>
            </a:r>
            <a:br>
              <a:rPr lang="en-US" sz="2000" dirty="0" smtClean="0">
                <a:latin typeface="+mn-lt"/>
              </a:rPr>
            </a:br>
            <a:r>
              <a:rPr lang="en-US" sz="2000" dirty="0">
                <a:latin typeface="+mn-lt"/>
              </a:rPr>
              <a:t>	Stream of thoughts, sentence as a trajectory in P-space. </a:t>
            </a:r>
          </a:p>
          <a:p>
            <a:pPr>
              <a:spcAft>
                <a:spcPts val="1200"/>
              </a:spcAft>
              <a:defRPr/>
            </a:pPr>
            <a:r>
              <a:rPr lang="en-US" sz="2000" b="1" dirty="0" smtClean="0">
                <a:latin typeface="+mn-lt"/>
              </a:rPr>
              <a:t>Psycholinguistics</a:t>
            </a:r>
            <a:r>
              <a:rPr lang="en-US" sz="2000" dirty="0" smtClean="0">
                <a:latin typeface="+mn-lt"/>
              </a:rPr>
              <a:t>: T. </a:t>
            </a:r>
            <a:r>
              <a:rPr lang="en-US" sz="2000" dirty="0" err="1" smtClean="0">
                <a:latin typeface="+mn-lt"/>
              </a:rPr>
              <a:t>Landauer</a:t>
            </a:r>
            <a:r>
              <a:rPr lang="en-US" sz="2000" dirty="0" smtClean="0">
                <a:latin typeface="+mn-lt"/>
              </a:rPr>
              <a:t>, S. </a:t>
            </a:r>
            <a:r>
              <a:rPr lang="en-US" sz="2000" dirty="0" err="1" smtClean="0">
                <a:latin typeface="+mn-lt"/>
              </a:rPr>
              <a:t>Dumais</a:t>
            </a:r>
            <a:r>
              <a:rPr lang="en-US" sz="2000" dirty="0" smtClean="0">
                <a:latin typeface="+mn-lt"/>
              </a:rPr>
              <a:t>, Latent Semantic Analysis Theory, Psych. Rev. (1997) Semantics requires about 300 dim. to capture associations. </a:t>
            </a:r>
          </a:p>
          <a:p>
            <a:pPr>
              <a:spcAft>
                <a:spcPts val="1200"/>
              </a:spcAft>
              <a:defRPr/>
            </a:pPr>
            <a:r>
              <a:rPr lang="en-US" sz="2000" dirty="0" smtClean="0">
                <a:latin typeface="+mn-lt"/>
              </a:rPr>
              <a:t>M.J. Spivey, The Continuity </a:t>
            </a:r>
            <a:r>
              <a:rPr lang="en-US" sz="2000" dirty="0">
                <a:latin typeface="+mn-lt"/>
              </a:rPr>
              <a:t>of </a:t>
            </a:r>
            <a:r>
              <a:rPr lang="en-US" sz="2000" dirty="0" smtClean="0">
                <a:latin typeface="+mn-lt"/>
              </a:rPr>
              <a:t>Mind (OUP 2007)</a:t>
            </a:r>
            <a:endParaRPr lang="en-US" sz="2000" dirty="0">
              <a:latin typeface="+mn-lt"/>
            </a:endParaRPr>
          </a:p>
          <a:p>
            <a:pPr algn="l">
              <a:spcAft>
                <a:spcPts val="1200"/>
              </a:spcAft>
              <a:defRPr/>
            </a:pPr>
            <a:r>
              <a:rPr lang="en-US" sz="2000" b="1" dirty="0">
                <a:latin typeface="+mn-lt"/>
              </a:rPr>
              <a:t>Neuroscience</a:t>
            </a:r>
            <a:r>
              <a:rPr lang="en-US" sz="2000" dirty="0">
                <a:latin typeface="+mn-lt"/>
              </a:rPr>
              <a:t>: Anderson, van Essen (1994): Superior </a:t>
            </a:r>
            <a:r>
              <a:rPr lang="en-US" sz="2000" dirty="0" err="1">
                <a:latin typeface="+mn-lt"/>
              </a:rPr>
              <a:t>Colliculus</a:t>
            </a:r>
            <a:r>
              <a:rPr lang="en-US" sz="2000" dirty="0">
                <a:latin typeface="+mn-lt"/>
              </a:rPr>
              <a:t> maps as PDFs</a:t>
            </a:r>
          </a:p>
          <a:p>
            <a:pPr algn="l">
              <a:spcAft>
                <a:spcPts val="1200"/>
              </a:spcAft>
              <a:defRPr/>
            </a:pPr>
            <a:r>
              <a:rPr lang="en-US" sz="2000" b="1" dirty="0">
                <a:latin typeface="+mn-lt"/>
              </a:rPr>
              <a:t>AI</a:t>
            </a:r>
            <a:r>
              <a:rPr lang="en-US" sz="2000" dirty="0">
                <a:latin typeface="+mn-lt"/>
              </a:rPr>
              <a:t>: problem spaces - reasoning, problem solving, SOAR, </a:t>
            </a:r>
            <a:r>
              <a:rPr lang="en-US" sz="2000" dirty="0" smtClean="0">
                <a:latin typeface="+mn-lt"/>
              </a:rPr>
              <a:t>ACT-R</a:t>
            </a:r>
            <a:endParaRPr lang="en-US" sz="2000" dirty="0">
              <a:latin typeface="+mn-lt"/>
            </a:endParaRPr>
          </a:p>
          <a:p>
            <a:pPr algn="l">
              <a:spcAft>
                <a:spcPts val="1200"/>
              </a:spcAft>
              <a:defRPr/>
            </a:pPr>
            <a:r>
              <a:rPr lang="en-US" sz="2000" dirty="0">
                <a:latin typeface="+mn-lt"/>
              </a:rPr>
              <a:t>Folk psychology: to put in mind, to have in mind, </a:t>
            </a:r>
            <a:r>
              <a:rPr lang="en-US" sz="2000" dirty="0">
                <a:latin typeface="+mn-lt"/>
                <a:hlinkClick r:id="rId3"/>
              </a:rPr>
              <a:t>to keep in mind</a:t>
            </a:r>
            <a:r>
              <a:rPr lang="en-US" sz="2000" dirty="0">
                <a:latin typeface="+mn-lt"/>
              </a:rPr>
              <a:t>, to make up one's mind, be of one mind ... (space).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060848"/>
            <a:ext cx="1181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3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32162</TotalTime>
  <Words>1399</Words>
  <Application>Microsoft Office PowerPoint</Application>
  <PresentationFormat>Pokaz na ekranie (4:3)</PresentationFormat>
  <Paragraphs>189</Paragraphs>
  <Slides>43</Slides>
  <Notes>31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Projekt domyślny</vt:lpstr>
      <vt:lpstr>Visualization of mind  inside the brain</vt:lpstr>
      <vt:lpstr>Questions</vt:lpstr>
      <vt:lpstr>Prezentacja programu PowerPoint</vt:lpstr>
      <vt:lpstr>Soul or brain? </vt:lpstr>
      <vt:lpstr>Phrenology</vt:lpstr>
      <vt:lpstr>Prezentacja programu PowerPoint</vt:lpstr>
      <vt:lpstr>Real demons in our brains … </vt:lpstr>
      <vt:lpstr>Psychological spaces</vt:lpstr>
      <vt:lpstr>Some connections</vt:lpstr>
      <vt:lpstr>Neuroimaging</vt:lpstr>
      <vt:lpstr>Neuroimaging techniques</vt:lpstr>
      <vt:lpstr>ICNT: scanner GE Discovery MR750 3T</vt:lpstr>
      <vt:lpstr>Geometric model of mind</vt:lpstr>
      <vt:lpstr>Thought: strong, coherent activation</vt:lpstr>
      <vt:lpstr>Language activates most Broadman areas (av. 165 experiments).</vt:lpstr>
      <vt:lpstr>Energies of trajectories</vt:lpstr>
      <vt:lpstr>Prezentacja programu PowerPoint</vt:lpstr>
      <vt:lpstr>Prezentacja programu PowerPoint</vt:lpstr>
      <vt:lpstr>Prezentacja programu PowerPoint</vt:lpstr>
      <vt:lpstr>Prezentacja programu PowerPoint</vt:lpstr>
      <vt:lpstr>Neural determinism</vt:lpstr>
      <vt:lpstr>Neuronal subnetworks</vt:lpstr>
      <vt:lpstr>Words in the brain</vt:lpstr>
      <vt:lpstr>Prezentacja programu PowerPoint</vt:lpstr>
      <vt:lpstr>Prezentacja programu PowerPoint</vt:lpstr>
      <vt:lpstr>BICA, Brain-Inspired Cognitive Architecture</vt:lpstr>
      <vt:lpstr>Model of reading</vt:lpstr>
      <vt:lpstr>A more detailed model</vt:lpstr>
      <vt:lpstr>Prezentacja programu PowerPoint</vt:lpstr>
      <vt:lpstr>Attractors</vt:lpstr>
      <vt:lpstr>Recurrence plots</vt:lpstr>
      <vt:lpstr>Prezentacja programu PowerPoint</vt:lpstr>
      <vt:lpstr>Normal-Autistic</vt:lpstr>
      <vt:lpstr>Internalization of environment</vt:lpstr>
      <vt:lpstr>Extreme plasticity</vt:lpstr>
      <vt:lpstr>Conspiracy views</vt:lpstr>
      <vt:lpstr>Memoids … </vt:lpstr>
      <vt:lpstr>Prezentacja programu PowerPoint</vt:lpstr>
      <vt:lpstr>Prezentacja programu PowerPoint</vt:lpstr>
      <vt:lpstr>Prezentacja programu PowerPoint</vt:lpstr>
      <vt:lpstr>Where is the meaning? </vt:lpstr>
      <vt:lpstr>Words to read</vt:lpstr>
      <vt:lpstr>Reading and dyslexia</vt:lpstr>
    </vt:vector>
  </TitlesOfParts>
  <Company>Nicolaus Copernicus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reprezentowane są pojęcia w mózgu i co z tego wynika</dc:title>
  <dc:subject>Brain, language, concepts</dc:subject>
  <dc:creator>Wlodzislaw Duch</dc:creator>
  <cp:keywords>Brain, language, concepts</cp:keywords>
  <cp:lastModifiedBy>Włodzisław Duch</cp:lastModifiedBy>
  <cp:revision>747</cp:revision>
  <cp:lastPrinted>1999-08-21T07:27:07Z</cp:lastPrinted>
  <dcterms:created xsi:type="dcterms:W3CDTF">1998-04-11T13:46:18Z</dcterms:created>
  <dcterms:modified xsi:type="dcterms:W3CDTF">2017-03-23T08:44:17Z</dcterms:modified>
</cp:coreProperties>
</file>